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7"/>
  </p:notesMasterIdLst>
  <p:handoutMasterIdLst>
    <p:handoutMasterId r:id="rId18"/>
  </p:handoutMasterIdLst>
  <p:sldIdLst>
    <p:sldId id="261" r:id="rId2"/>
    <p:sldId id="262" r:id="rId3"/>
    <p:sldId id="664" r:id="rId4"/>
    <p:sldId id="665" r:id="rId5"/>
    <p:sldId id="657" r:id="rId6"/>
    <p:sldId id="666" r:id="rId7"/>
    <p:sldId id="667" r:id="rId8"/>
    <p:sldId id="668" r:id="rId9"/>
    <p:sldId id="670" r:id="rId10"/>
    <p:sldId id="671" r:id="rId11"/>
    <p:sldId id="672" r:id="rId12"/>
    <p:sldId id="673" r:id="rId13"/>
    <p:sldId id="674" r:id="rId14"/>
    <p:sldId id="676" r:id="rId15"/>
    <p:sldId id="6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EC9"/>
    <a:srgbClr val="003A70"/>
    <a:srgbClr val="E87722"/>
    <a:srgbClr val="00203E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2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8557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34CFF-5F5D-444A-A471-E292BAF9646A}" type="datetimeFigureOut">
              <a:rPr lang="en-AU" smtClean="0"/>
              <a:t>23/11/2020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7B16C-3CC3-42BD-8CD0-F66A8385BE30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5726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76E20-C978-495C-8600-E7F837402BCC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A737F-1BC8-4CFD-B23F-4FEA6E19D11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8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1832619"/>
            <a:ext cx="7634808" cy="876301"/>
          </a:xfrm>
          <a:prstGeom prst="rect">
            <a:avLst/>
          </a:prstGeom>
        </p:spPr>
        <p:txBody>
          <a:bodyPr anchor="t"/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Heading, Calibri, 36pt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483" y="3501008"/>
            <a:ext cx="7638053" cy="180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subheading, Calibri, 24pt</a:t>
            </a:r>
          </a:p>
        </p:txBody>
      </p:sp>
      <p:sp>
        <p:nvSpPr>
          <p:cNvPr id="3" name="Isosceles Triangle 2"/>
          <p:cNvSpPr/>
          <p:nvPr userDrawn="1"/>
        </p:nvSpPr>
        <p:spPr>
          <a:xfrm rot="5400000">
            <a:off x="-158951" y="1992931"/>
            <a:ext cx="576064" cy="279850"/>
          </a:xfrm>
          <a:prstGeom prst="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21246"/>
            <a:ext cx="1696482" cy="78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35888" cy="5184576"/>
          </a:xfrm>
          <a:prstGeom prst="rect">
            <a:avLst/>
          </a:prstGeom>
        </p:spPr>
        <p:txBody>
          <a:bodyPr/>
          <a:lstStyle>
            <a:lvl1pPr marL="361950" indent="-361950">
              <a:lnSpc>
                <a:spcPts val="2800"/>
              </a:lnSpc>
              <a:spcBef>
                <a:spcPts val="1200"/>
              </a:spcBef>
              <a:defRPr sz="2200"/>
            </a:lvl1pPr>
            <a:lvl2pPr marL="711200" indent="-349250">
              <a:lnSpc>
                <a:spcPts val="2600"/>
              </a:lnSpc>
              <a:spcBef>
                <a:spcPts val="900"/>
              </a:spcBef>
              <a:defRPr sz="2100"/>
            </a:lvl2pPr>
            <a:lvl3pPr marL="1073150" indent="-360363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712788" algn="l"/>
              </a:tabLst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28600"/>
            <a:ext cx="9144000" cy="679920"/>
          </a:xfrm>
          <a:prstGeom prst="rect">
            <a:avLst/>
          </a:prstGeom>
          <a:solidFill>
            <a:srgbClr val="003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40471"/>
            <a:ext cx="1447800" cy="66804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7436296" cy="67992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9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3528"/>
            <a:ext cx="4104456" cy="52578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3528"/>
            <a:ext cx="4267200" cy="5257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228600"/>
            <a:ext cx="9144000" cy="679920"/>
          </a:xfrm>
          <a:prstGeom prst="rect">
            <a:avLst/>
          </a:prstGeom>
          <a:solidFill>
            <a:srgbClr val="003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40471"/>
            <a:ext cx="1447800" cy="66804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7436296" cy="67992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6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33054"/>
            <a:ext cx="424586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881336"/>
            <a:ext cx="4245868" cy="4572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33054"/>
            <a:ext cx="4316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70" y="1881336"/>
            <a:ext cx="4336518" cy="4572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228600"/>
            <a:ext cx="9144000" cy="679920"/>
          </a:xfrm>
          <a:prstGeom prst="rect">
            <a:avLst/>
          </a:prstGeom>
          <a:solidFill>
            <a:srgbClr val="003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40471"/>
            <a:ext cx="1447800" cy="668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7436296" cy="67992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5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28600"/>
            <a:ext cx="9144000" cy="679920"/>
          </a:xfrm>
          <a:prstGeom prst="rect">
            <a:avLst/>
          </a:prstGeom>
          <a:solidFill>
            <a:srgbClr val="003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40471"/>
            <a:ext cx="1447800" cy="668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28601"/>
            <a:ext cx="7436296" cy="67992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27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31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53115" y="6603650"/>
            <a:ext cx="674740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prstClr val="white"/>
                </a:solidFill>
              </a:rPr>
              <a:t>CRICOS Provider Number: 03567C | Higher Education Provider Number: 14008 | RTO Provider Number: 51971</a:t>
            </a:r>
          </a:p>
        </p:txBody>
      </p:sp>
    </p:spTree>
    <p:extLst>
      <p:ext uri="{BB962C8B-B14F-4D97-AF65-F5344CB8AC3E}">
        <p14:creationId xmlns:p14="http://schemas.microsoft.com/office/powerpoint/2010/main" val="119492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utodesk.com.br/products" TargetMode="External"/><Relationship Id="rId13" Type="http://schemas.openxmlformats.org/officeDocument/2006/relationships/hyperlink" Target="https://www.emerald.com/insight/publication/issn/0969-9988" TargetMode="External"/><Relationship Id="rId3" Type="http://schemas.openxmlformats.org/officeDocument/2006/relationships/hyperlink" Target="https://www.emerald.com/insight/search?q=Arto%20Kiviniemi" TargetMode="External"/><Relationship Id="rId7" Type="http://schemas.openxmlformats.org/officeDocument/2006/relationships/hyperlink" Target="https://doi.org/10.1108/JFM-06-2020-0037" TargetMode="External"/><Relationship Id="rId12" Type="http://schemas.openxmlformats.org/officeDocument/2006/relationships/hyperlink" Target="https://www.emerald.com/insight/search?q=Ali%20Akbarnezhad" TargetMode="External"/><Relationship Id="rId2" Type="http://schemas.openxmlformats.org/officeDocument/2006/relationships/hyperlink" Target="https://www.emerald.com/insight/search?q=Mustapha%20Munir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merald.com/insight/publication/issn/1472-5967" TargetMode="External"/><Relationship Id="rId11" Type="http://schemas.openxmlformats.org/officeDocument/2006/relationships/hyperlink" Target="https://www.emerald.com/insight/search?q=Samad%20Sepasgozar" TargetMode="External"/><Relationship Id="rId5" Type="http://schemas.openxmlformats.org/officeDocument/2006/relationships/hyperlink" Target="https://www.emerald.com/insight/search?q=Stephen%20Finnegan" TargetMode="External"/><Relationship Id="rId15" Type="http://schemas.openxmlformats.org/officeDocument/2006/relationships/hyperlink" Target="https://www.createdigital.org.au/bim-can-be-a-game-changer-for-construction-industries/" TargetMode="External"/><Relationship Id="rId10" Type="http://schemas.openxmlformats.org/officeDocument/2006/relationships/hyperlink" Target="https://www.emerald.com/insight/search?q=Ahmed%20W.A.%20Hammad" TargetMode="External"/><Relationship Id="rId4" Type="http://schemas.openxmlformats.org/officeDocument/2006/relationships/hyperlink" Target="https://www.emerald.com/insight/search?q=Stephen%20W.%20Jones" TargetMode="External"/><Relationship Id="rId9" Type="http://schemas.openxmlformats.org/officeDocument/2006/relationships/hyperlink" Target="https://www.emerald.com/insight/search?q=Ying%20Hong" TargetMode="External"/><Relationship Id="rId14" Type="http://schemas.openxmlformats.org/officeDocument/2006/relationships/hyperlink" Target="https://doi.org/10.1108/ECAM-04-2017-006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7632848" cy="1370583"/>
          </a:xfrm>
        </p:spPr>
        <p:txBody>
          <a:bodyPr anchor="t"/>
          <a:lstStyle/>
          <a:p>
            <a:r>
              <a:rPr lang="en-AU" altLang="en-US" b="1" dirty="0">
                <a:ea typeface="ＭＳ Ｐゴシック" pitchFamily="4" charset="-128"/>
              </a:rPr>
              <a:t>Bachelor of Science</a:t>
            </a:r>
            <a:br>
              <a:rPr lang="en-AU" altLang="en-US" b="1" dirty="0">
                <a:ea typeface="ＭＳ Ｐゴシック" pitchFamily="4" charset="-128"/>
              </a:rPr>
            </a:br>
            <a:r>
              <a:rPr lang="en-AU" altLang="en-US" sz="3200" b="1" dirty="0">
                <a:ea typeface="ＭＳ Ｐゴシック" pitchFamily="4" charset="-128"/>
              </a:rPr>
              <a:t>(Civil/Structural Engineering)</a:t>
            </a:r>
            <a:br>
              <a:rPr lang="en-AU" altLang="en-US" sz="2800" b="1" dirty="0">
                <a:ea typeface="ＭＳ Ｐゴシック" pitchFamily="4" charset="-128"/>
              </a:rPr>
            </a:br>
            <a:endParaRPr lang="en-AU" altLang="en-US" sz="3600" b="1" dirty="0">
              <a:ea typeface="ＭＳ Ｐゴシック" pitchFamily="4" charset="-128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body" sz="quarter" idx="10"/>
          </p:nvPr>
        </p:nvSpPr>
        <p:spPr>
          <a:xfrm>
            <a:off x="251520" y="3501008"/>
            <a:ext cx="8136904" cy="3168352"/>
          </a:xfrm>
        </p:spPr>
        <p:txBody>
          <a:bodyPr/>
          <a:lstStyle/>
          <a:p>
            <a:r>
              <a:rPr lang="en-AU" altLang="en-US" dirty="0">
                <a:solidFill>
                  <a:srgbClr val="003A70"/>
                </a:solidFill>
                <a:latin typeface="+mj-lt"/>
                <a:ea typeface="ＭＳ Ｐゴシック" pitchFamily="4" charset="-128"/>
              </a:rPr>
              <a:t>BXX004C Industrial Design (BCS) Workshop</a:t>
            </a:r>
          </a:p>
          <a:p>
            <a:endParaRPr lang="en-AU" altLang="en-US" sz="2400" dirty="0">
              <a:latin typeface="+mj-lt"/>
              <a:ea typeface="ＭＳ Ｐゴシック" pitchFamily="4" charset="-128"/>
            </a:endParaRPr>
          </a:p>
          <a:p>
            <a:r>
              <a:rPr lang="en-US" altLang="en-US" dirty="0">
                <a:solidFill>
                  <a:srgbClr val="E87722"/>
                </a:solidFill>
                <a:latin typeface="+mj-lt"/>
                <a:ea typeface="ＭＳ Ｐゴシック" pitchFamily="4" charset="-128"/>
              </a:rPr>
              <a:t>Building Information Modelling (BIM)</a:t>
            </a:r>
          </a:p>
          <a:p>
            <a:r>
              <a:rPr lang="en-US" altLang="en-US" dirty="0">
                <a:solidFill>
                  <a:srgbClr val="E87722"/>
                </a:solidFill>
                <a:latin typeface="+mj-lt"/>
                <a:ea typeface="ＭＳ Ｐゴシック" pitchFamily="4" charset="-128"/>
              </a:rPr>
              <a:t>and the use of Autodesk Revit</a:t>
            </a:r>
          </a:p>
          <a:p>
            <a:endParaRPr lang="en-US" altLang="en-US" dirty="0">
              <a:solidFill>
                <a:srgbClr val="E87722"/>
              </a:solidFill>
              <a:latin typeface="+mj-lt"/>
              <a:ea typeface="ＭＳ Ｐゴシック" pitchFamily="4" charset="-128"/>
            </a:endParaRPr>
          </a:p>
          <a:p>
            <a:r>
              <a:rPr lang="en-US" altLang="en-US" dirty="0">
                <a:solidFill>
                  <a:srgbClr val="003A70"/>
                </a:solidFill>
                <a:latin typeface="+mj-lt"/>
                <a:ea typeface="ＭＳ Ｐゴシック" pitchFamily="4" charset="-128"/>
              </a:rPr>
              <a:t>Karoline Figueiredo</a:t>
            </a:r>
          </a:p>
        </p:txBody>
      </p:sp>
    </p:spTree>
    <p:extLst>
      <p:ext uri="{BB962C8B-B14F-4D97-AF65-F5344CB8AC3E}">
        <p14:creationId xmlns:p14="http://schemas.microsoft.com/office/powerpoint/2010/main" val="1550737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ftwares Autodesk - Grapho Software | Parceiro Gold">
            <a:extLst>
              <a:ext uri="{FF2B5EF4-FFF2-40B4-BE49-F238E27FC236}">
                <a16:creationId xmlns:a16="http://schemas.microsoft.com/office/drawing/2014/main" id="{8B2DCE4C-94A1-4D39-902E-CAD7274EA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497" y="1124744"/>
            <a:ext cx="7077918" cy="518457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itle 2">
            <a:extLst>
              <a:ext uri="{FF2B5EF4-FFF2-40B4-BE49-F238E27FC236}">
                <a16:creationId xmlns:a16="http://schemas.microsoft.com/office/drawing/2014/main" id="{CC3A5053-31C6-4AC1-8FDB-AB13BC1A8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28600"/>
            <a:ext cx="7436296" cy="679920"/>
          </a:xfrm>
        </p:spPr>
        <p:txBody>
          <a:bodyPr>
            <a:normAutofit/>
          </a:bodyPr>
          <a:lstStyle/>
          <a:p>
            <a:r>
              <a:rPr lang="en-US" dirty="0"/>
              <a:t>Projects Examples</a:t>
            </a:r>
          </a:p>
        </p:txBody>
      </p:sp>
    </p:spTree>
    <p:extLst>
      <p:ext uri="{BB962C8B-B14F-4D97-AF65-F5344CB8AC3E}">
        <p14:creationId xmlns:p14="http://schemas.microsoft.com/office/powerpoint/2010/main" val="1927041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avisworks Manage - Robust design review in 3D - YouTube">
            <a:extLst>
              <a:ext uri="{FF2B5EF4-FFF2-40B4-BE49-F238E27FC236}">
                <a16:creationId xmlns:a16="http://schemas.microsoft.com/office/drawing/2014/main" id="{169E01A8-46F5-4FD7-A718-9B0CBB6DA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2" b="2"/>
          <a:stretch/>
        </p:blipFill>
        <p:spPr bwMode="auto">
          <a:xfrm>
            <a:off x="179512" y="1124744"/>
            <a:ext cx="8735888" cy="518457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itle 2">
            <a:extLst>
              <a:ext uri="{FF2B5EF4-FFF2-40B4-BE49-F238E27FC236}">
                <a16:creationId xmlns:a16="http://schemas.microsoft.com/office/drawing/2014/main" id="{CC3A5053-31C6-4AC1-8FDB-AB13BC1A8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28600"/>
            <a:ext cx="7436296" cy="679920"/>
          </a:xfrm>
        </p:spPr>
        <p:txBody>
          <a:bodyPr>
            <a:normAutofit/>
          </a:bodyPr>
          <a:lstStyle/>
          <a:p>
            <a:r>
              <a:rPr lang="en-US" dirty="0"/>
              <a:t>Projects Examples</a:t>
            </a:r>
          </a:p>
        </p:txBody>
      </p:sp>
    </p:spTree>
    <p:extLst>
      <p:ext uri="{BB962C8B-B14F-4D97-AF65-F5344CB8AC3E}">
        <p14:creationId xmlns:p14="http://schemas.microsoft.com/office/powerpoint/2010/main" val="2193947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y Students Course Final Projects">
            <a:extLst>
              <a:ext uri="{FF2B5EF4-FFF2-40B4-BE49-F238E27FC236}">
                <a16:creationId xmlns:a16="http://schemas.microsoft.com/office/drawing/2014/main" id="{F80A4C7F-9EF0-4D5C-AFF8-08301E498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r="2" b="2"/>
          <a:stretch/>
        </p:blipFill>
        <p:spPr bwMode="auto">
          <a:xfrm>
            <a:off x="179512" y="1124744"/>
            <a:ext cx="8735888" cy="518457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itle 2">
            <a:extLst>
              <a:ext uri="{FF2B5EF4-FFF2-40B4-BE49-F238E27FC236}">
                <a16:creationId xmlns:a16="http://schemas.microsoft.com/office/drawing/2014/main" id="{CC3A5053-31C6-4AC1-8FDB-AB13BC1A8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28600"/>
            <a:ext cx="7436296" cy="679920"/>
          </a:xfrm>
        </p:spPr>
        <p:txBody>
          <a:bodyPr>
            <a:normAutofit/>
          </a:bodyPr>
          <a:lstStyle/>
          <a:p>
            <a:r>
              <a:rPr lang="en-US" dirty="0"/>
              <a:t>Projects Examples</a:t>
            </a:r>
          </a:p>
        </p:txBody>
      </p:sp>
    </p:spTree>
    <p:extLst>
      <p:ext uri="{BB962C8B-B14F-4D97-AF65-F5344CB8AC3E}">
        <p14:creationId xmlns:p14="http://schemas.microsoft.com/office/powerpoint/2010/main" val="1311525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2">
            <a:extLst>
              <a:ext uri="{FF2B5EF4-FFF2-40B4-BE49-F238E27FC236}">
                <a16:creationId xmlns:a16="http://schemas.microsoft.com/office/drawing/2014/main" id="{CC3A5053-31C6-4AC1-8FDB-AB13BC1A8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28600"/>
            <a:ext cx="7436296" cy="679920"/>
          </a:xfrm>
        </p:spPr>
        <p:txBody>
          <a:bodyPr>
            <a:normAutofit/>
          </a:bodyPr>
          <a:lstStyle/>
          <a:p>
            <a:r>
              <a:rPr lang="en-US" dirty="0"/>
              <a:t>Projects Examples</a:t>
            </a:r>
          </a:p>
        </p:txBody>
      </p:sp>
      <p:pic>
        <p:nvPicPr>
          <p:cNvPr id="5122" name="Picture 2" descr="3D and E-Facility Solutions : YouBIM Facility Management on the Cloud">
            <a:extLst>
              <a:ext uri="{FF2B5EF4-FFF2-40B4-BE49-F238E27FC236}">
                <a16:creationId xmlns:a16="http://schemas.microsoft.com/office/drawing/2014/main" id="{0EBB23D9-51E3-4F61-B7A2-138DF26FF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096484" cy="29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6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C912D-2A98-47A2-952B-4194AFB63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FF54498-1727-40C3-A943-056777C7CFAA}"/>
              </a:ext>
            </a:extLst>
          </p:cNvPr>
          <p:cNvSpPr txBox="1"/>
          <p:nvPr/>
        </p:nvSpPr>
        <p:spPr>
          <a:xfrm>
            <a:off x="467544" y="1340768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  <a:hlinkClick r:id="rId2" tooltip="Mustapha Muni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Munir, M.</a:t>
            </a:r>
            <a:r>
              <a:rPr lang="en-US" dirty="0">
                <a:latin typeface="Open Sans"/>
              </a:rPr>
              <a:t>, </a:t>
            </a:r>
            <a:r>
              <a:rPr lang="en-US" dirty="0" err="1">
                <a:latin typeface="Open Sans"/>
                <a:hlinkClick r:id="rId3" tooltip="Arto Kiviniem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Kiviniemi</a:t>
            </a:r>
            <a:r>
              <a:rPr lang="en-US" dirty="0">
                <a:latin typeface="Open Sans"/>
                <a:hlinkClick r:id="rId3" tooltip="Arto Kiviniem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A.</a:t>
            </a:r>
            <a:r>
              <a:rPr lang="en-US" dirty="0">
                <a:latin typeface="Open Sans"/>
              </a:rPr>
              <a:t>, </a:t>
            </a:r>
            <a:r>
              <a:rPr lang="en-US" dirty="0">
                <a:latin typeface="Open Sans"/>
                <a:hlinkClick r:id="rId4" tooltip="Stephen W. Jon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Jones, S.W.</a:t>
            </a:r>
            <a:r>
              <a:rPr lang="en-US" dirty="0">
                <a:latin typeface="Open Sans"/>
              </a:rPr>
              <a:t> and </a:t>
            </a:r>
            <a:r>
              <a:rPr lang="en-US" dirty="0">
                <a:latin typeface="Open Sans"/>
                <a:hlinkClick r:id="rId5" tooltip="Stephen Finneg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Finnegan, S.</a:t>
            </a:r>
            <a:r>
              <a:rPr lang="en-US" dirty="0">
                <a:latin typeface="Open Sans"/>
              </a:rPr>
              <a:t> (2020), "The business value of BIM for asset owners: a cross-case analysis", </a:t>
            </a:r>
            <a:r>
              <a:rPr lang="en-US" dirty="0">
                <a:latin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 of Facilities Management</a:t>
            </a:r>
            <a:r>
              <a:rPr lang="en-US" dirty="0">
                <a:latin typeface="Open Sans"/>
              </a:rPr>
              <a:t>, Vol. 18 No. 5, pp. 469-486</a:t>
            </a:r>
            <a:r>
              <a:rPr lang="en-US" b="0" i="0" dirty="0">
                <a:effectLst/>
                <a:latin typeface="Open Sans"/>
              </a:rPr>
              <a:t>. </a:t>
            </a:r>
            <a:r>
              <a:rPr lang="en-US" b="0" i="0" u="none" strike="noStrike" dirty="0">
                <a:effectLst/>
                <a:latin typeface="Open Sans"/>
                <a:hlinkClick r:id="rId7" tooltip="DOI: https://doi.org/10.1108/JFM-06-2020-00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https://doi.org/10.1108/JFM-06-2020-0037</a:t>
            </a:r>
            <a:endParaRPr lang="en-US" b="0" i="0" u="none" strike="noStrike" dirty="0">
              <a:effectLst/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FF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effectLst/>
                <a:latin typeface="Open Sans"/>
                <a:hlinkClick r:id="rId9" tooltip="Ying Ho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Hong, Y.</a:t>
            </a:r>
            <a:r>
              <a:rPr lang="pt-BR" b="0" i="0" dirty="0">
                <a:effectLst/>
                <a:latin typeface="Open Sans"/>
              </a:rPr>
              <a:t>, </a:t>
            </a:r>
            <a:r>
              <a:rPr lang="pt-BR" b="0" i="0" u="none" strike="noStrike" dirty="0" err="1">
                <a:effectLst/>
                <a:latin typeface="Open Sans"/>
                <a:hlinkClick r:id="rId10" tooltip="Ahmed W.A. Hamma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Hammad</a:t>
            </a:r>
            <a:r>
              <a:rPr lang="pt-BR" b="0" i="0" u="none" strike="noStrike" dirty="0">
                <a:effectLst/>
                <a:latin typeface="Open Sans"/>
                <a:hlinkClick r:id="rId10" tooltip="Ahmed W.A. Hamma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A.W.A.</a:t>
            </a:r>
            <a:r>
              <a:rPr lang="pt-BR" b="0" i="0" dirty="0">
                <a:effectLst/>
                <a:latin typeface="Open Sans"/>
              </a:rPr>
              <a:t>, </a:t>
            </a:r>
            <a:r>
              <a:rPr lang="pt-BR" b="0" i="0" u="none" strike="noStrike" dirty="0" err="1">
                <a:effectLst/>
                <a:latin typeface="Open Sans"/>
                <a:hlinkClick r:id="rId11" tooltip="Samad Sepasgoza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Sepasgozar</a:t>
            </a:r>
            <a:r>
              <a:rPr lang="pt-BR" b="0" i="0" u="none" strike="noStrike" dirty="0">
                <a:effectLst/>
                <a:latin typeface="Open Sans"/>
                <a:hlinkClick r:id="rId11" tooltip="Samad Sepasgoza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S.</a:t>
            </a:r>
            <a:r>
              <a:rPr lang="pt-BR" b="0" i="0" dirty="0">
                <a:effectLst/>
                <a:latin typeface="Open Sans"/>
              </a:rPr>
              <a:t> </a:t>
            </a:r>
            <a:r>
              <a:rPr lang="pt-BR" b="0" i="0" dirty="0" err="1">
                <a:effectLst/>
                <a:latin typeface="Open Sans"/>
              </a:rPr>
              <a:t>and</a:t>
            </a:r>
            <a:r>
              <a:rPr lang="pt-BR" b="0" i="0" dirty="0">
                <a:effectLst/>
                <a:latin typeface="Open Sans"/>
              </a:rPr>
              <a:t> </a:t>
            </a:r>
            <a:r>
              <a:rPr lang="pt-BR" b="0" i="0" u="none" strike="noStrike" dirty="0" err="1">
                <a:effectLst/>
                <a:latin typeface="Open Sans"/>
                <a:hlinkClick r:id="rId12" tooltip="Ali Akbarnezha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Akbarnezhad</a:t>
            </a:r>
            <a:r>
              <a:rPr lang="pt-BR" b="0" i="0" u="none" strike="noStrike" dirty="0">
                <a:effectLst/>
                <a:latin typeface="Open Sans"/>
                <a:hlinkClick r:id="rId12" tooltip="Ali Akbarnezha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A.</a:t>
            </a:r>
            <a:r>
              <a:rPr lang="pt-BR" b="0" i="0" dirty="0">
                <a:effectLst/>
                <a:latin typeface="Open Sans"/>
              </a:rPr>
              <a:t> (2019), "BIM </a:t>
            </a:r>
            <a:r>
              <a:rPr lang="en-US" b="0" i="0" dirty="0">
                <a:effectLst/>
                <a:latin typeface="Open Sans"/>
              </a:rPr>
              <a:t>adoption model for small and medium construction </a:t>
            </a:r>
            <a:r>
              <a:rPr lang="en-US" b="0" i="0" dirty="0" err="1">
                <a:effectLst/>
                <a:latin typeface="Open Sans"/>
              </a:rPr>
              <a:t>organisations</a:t>
            </a:r>
            <a:r>
              <a:rPr lang="en-US" b="0" i="0" dirty="0">
                <a:effectLst/>
                <a:latin typeface="Open Sans"/>
              </a:rPr>
              <a:t> in Australia</a:t>
            </a:r>
            <a:r>
              <a:rPr lang="pt-BR" b="0" i="0" dirty="0">
                <a:effectLst/>
                <a:latin typeface="Open Sans"/>
              </a:rPr>
              <a:t>", </a:t>
            </a:r>
            <a:r>
              <a:rPr lang="pt-BR" b="0" i="1" u="none" strike="noStrike" dirty="0" err="1">
                <a:effectLst/>
                <a:latin typeface="Open San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Engineering</a:t>
            </a:r>
            <a:r>
              <a:rPr lang="pt-BR" b="0" i="1" u="none" strike="noStrike" dirty="0">
                <a:effectLst/>
                <a:latin typeface="Open San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pt-BR" b="0" i="1" u="none" strike="noStrike" dirty="0" err="1">
                <a:effectLst/>
                <a:latin typeface="Open San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Construction</a:t>
            </a:r>
            <a:r>
              <a:rPr lang="pt-BR" b="0" i="1" u="none" strike="noStrike" dirty="0">
                <a:effectLst/>
                <a:latin typeface="Open San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b="0" i="1" u="none" strike="noStrike" dirty="0" err="1">
                <a:effectLst/>
                <a:latin typeface="Open San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pt-BR" b="0" i="1" u="none" strike="noStrike" dirty="0">
                <a:effectLst/>
                <a:latin typeface="Open San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b="0" i="1" u="none" strike="noStrike" dirty="0" err="1">
                <a:effectLst/>
                <a:latin typeface="Open San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Architectural</a:t>
            </a:r>
            <a:r>
              <a:rPr lang="pt-BR" b="0" i="1" u="none" strike="noStrike" dirty="0">
                <a:effectLst/>
                <a:latin typeface="Open San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Management</a:t>
            </a:r>
            <a:r>
              <a:rPr lang="pt-BR" b="0" i="0" dirty="0">
                <a:effectLst/>
                <a:latin typeface="Open Sans"/>
              </a:rPr>
              <a:t>, Vol. 26 No. 2, pp. 154-183. </a:t>
            </a:r>
            <a:r>
              <a:rPr lang="pt-BR" b="0" i="0" u="none" strike="noStrike" dirty="0">
                <a:effectLst/>
                <a:latin typeface="Open Sans"/>
                <a:hlinkClick r:id="rId14" tooltip="DOI: https://doi.org/10.1108/ECAM-04-2017-006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https://doi.org/10.1108/ECAM-04-2017-0064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https://www.autodesk.com.br/products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https://www.createdigital.org.au/bim-can-be-a-game-changer-for-construction-industries/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493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298DD4E-A6F9-47D8-8A00-B98EF826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to practice!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2CB905C-54BE-45BE-8107-24B844870AAD}"/>
              </a:ext>
            </a:extLst>
          </p:cNvPr>
          <p:cNvSpPr/>
          <p:nvPr/>
        </p:nvSpPr>
        <p:spPr>
          <a:xfrm>
            <a:off x="0" y="2600908"/>
            <a:ext cx="9144000" cy="1656184"/>
          </a:xfrm>
          <a:prstGeom prst="rect">
            <a:avLst/>
          </a:prstGeom>
          <a:solidFill>
            <a:srgbClr val="407EC9"/>
          </a:solidFill>
          <a:ln>
            <a:solidFill>
              <a:srgbClr val="407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Let's start our project on Revit.</a:t>
            </a:r>
          </a:p>
        </p:txBody>
      </p:sp>
    </p:spTree>
    <p:extLst>
      <p:ext uri="{BB962C8B-B14F-4D97-AF65-F5344CB8AC3E}">
        <p14:creationId xmlns:p14="http://schemas.microsoft.com/office/powerpoint/2010/main" val="2050852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AU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89B9701-4E70-4BC1-B54D-58791DB4C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520"/>
            <a:ext cx="3886200" cy="3495675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3E8A9F47-CF25-4882-8538-1FC10074804B}"/>
              </a:ext>
            </a:extLst>
          </p:cNvPr>
          <p:cNvSpPr/>
          <p:nvPr/>
        </p:nvSpPr>
        <p:spPr>
          <a:xfrm>
            <a:off x="4144144" y="1461145"/>
            <a:ext cx="4464496" cy="432048"/>
          </a:xfrm>
          <a:prstGeom prst="rect">
            <a:avLst/>
          </a:prstGeom>
          <a:solidFill>
            <a:srgbClr val="407EC9"/>
          </a:solidFill>
          <a:ln>
            <a:solidFill>
              <a:srgbClr val="407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Day 1 – Nov, 30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436A9ED-E9C2-40A4-9954-816E84E7C0D0}"/>
              </a:ext>
            </a:extLst>
          </p:cNvPr>
          <p:cNvSpPr/>
          <p:nvPr/>
        </p:nvSpPr>
        <p:spPr>
          <a:xfrm>
            <a:off x="4139952" y="3140968"/>
            <a:ext cx="4464496" cy="432048"/>
          </a:xfrm>
          <a:prstGeom prst="rect">
            <a:avLst/>
          </a:prstGeom>
          <a:solidFill>
            <a:srgbClr val="407EC9"/>
          </a:solidFill>
          <a:ln>
            <a:solidFill>
              <a:srgbClr val="407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Day 2 – Dec, 01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9D2FCAE-D9EF-468E-AF5D-6B3D3159B73C}"/>
              </a:ext>
            </a:extLst>
          </p:cNvPr>
          <p:cNvSpPr/>
          <p:nvPr/>
        </p:nvSpPr>
        <p:spPr>
          <a:xfrm>
            <a:off x="4139952" y="4820791"/>
            <a:ext cx="4464496" cy="432048"/>
          </a:xfrm>
          <a:prstGeom prst="rect">
            <a:avLst/>
          </a:prstGeom>
          <a:solidFill>
            <a:srgbClr val="407EC9"/>
          </a:solidFill>
          <a:ln>
            <a:solidFill>
              <a:srgbClr val="407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Day 3 – Dec, 02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88001A9-84C8-4AA0-8A54-D7FD6FCA28B9}"/>
              </a:ext>
            </a:extLst>
          </p:cNvPr>
          <p:cNvSpPr txBox="1"/>
          <p:nvPr/>
        </p:nvSpPr>
        <p:spPr>
          <a:xfrm>
            <a:off x="4391980" y="1977020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BIM: concept, its importance for civil engineering and its 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Knowing the Revit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Revit Families and Revit Template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1D75F8E-0AEA-4CAB-98E3-2B805D2C9700}"/>
              </a:ext>
            </a:extLst>
          </p:cNvPr>
          <p:cNvSpPr txBox="1"/>
          <p:nvPr/>
        </p:nvSpPr>
        <p:spPr>
          <a:xfrm>
            <a:off x="4391980" y="3652414"/>
            <a:ext cx="3708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Architectural modelling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600" dirty="0"/>
              <a:t>Most important modelling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600" dirty="0"/>
              <a:t>Case study development from start to finish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16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6F4C8BC-4F38-46F4-96E2-644B4514D2AC}"/>
              </a:ext>
            </a:extLst>
          </p:cNvPr>
          <p:cNvSpPr txBox="1"/>
          <p:nvPr/>
        </p:nvSpPr>
        <p:spPr>
          <a:xfrm>
            <a:off x="4391980" y="5338339"/>
            <a:ext cx="3708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Project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Possibility of Analysis and Simulations</a:t>
            </a: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Printing your Views and Sheets</a:t>
            </a:r>
            <a:endParaRPr lang="en-AU" sz="16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AC5A8F6-F873-4A15-A019-CB18F3D05DEE}"/>
              </a:ext>
            </a:extLst>
          </p:cNvPr>
          <p:cNvSpPr txBox="1"/>
          <p:nvPr/>
        </p:nvSpPr>
        <p:spPr>
          <a:xfrm>
            <a:off x="107504" y="4760949"/>
            <a:ext cx="3600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Arial Black" panose="020B0A04020102020204" pitchFamily="34" charset="0"/>
                <a:ea typeface="ＭＳ Ｐゴシック" pitchFamily="4" charset="-128"/>
              </a:rPr>
              <a:t>Building Information Modelling (BIM)</a:t>
            </a:r>
          </a:p>
          <a:p>
            <a:r>
              <a:rPr lang="en-US" altLang="en-US" sz="2400" b="1" dirty="0">
                <a:latin typeface="Arial Black" panose="020B0A04020102020204" pitchFamily="34" charset="0"/>
                <a:ea typeface="ＭＳ Ｐゴシック" pitchFamily="4" charset="-128"/>
              </a:rPr>
              <a:t>and the use of </a:t>
            </a:r>
          </a:p>
          <a:p>
            <a:r>
              <a:rPr lang="en-US" altLang="en-US" sz="2400" b="1" dirty="0">
                <a:latin typeface="Arial Black" panose="020B0A04020102020204" pitchFamily="34" charset="0"/>
                <a:ea typeface="ＭＳ Ｐゴシック" pitchFamily="4" charset="-128"/>
              </a:rPr>
              <a:t>Autodesk Revit</a:t>
            </a:r>
          </a:p>
        </p:txBody>
      </p:sp>
    </p:spTree>
    <p:extLst>
      <p:ext uri="{BB962C8B-B14F-4D97-AF65-F5344CB8AC3E}">
        <p14:creationId xmlns:p14="http://schemas.microsoft.com/office/powerpoint/2010/main" val="1740863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C13C8F-3EAE-444A-B679-F9FB0E356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Evolution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5CDE53D-0CC4-45A4-A5BE-FAC61315B5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14"/>
          <a:stretch/>
        </p:blipFill>
        <p:spPr>
          <a:xfrm>
            <a:off x="488530" y="1182064"/>
            <a:ext cx="3075359" cy="2560346"/>
          </a:xfrm>
          <a:prstGeom prst="rect">
            <a:avLst/>
          </a:prstGeom>
        </p:spPr>
      </p:pic>
      <p:pic>
        <p:nvPicPr>
          <p:cNvPr id="14" name="Picture 2" descr="AutoCAD 3D – MultCursos">
            <a:extLst>
              <a:ext uri="{FF2B5EF4-FFF2-40B4-BE49-F238E27FC236}">
                <a16:creationId xmlns:a16="http://schemas.microsoft.com/office/drawing/2014/main" id="{8DBBAE69-AB10-49B1-AEF8-F4D8C1FC5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268" y="3883565"/>
            <a:ext cx="3585464" cy="25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9129A99-2F47-4E0B-A788-A3567C2A13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82808"/>
            <a:ext cx="2620354" cy="256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5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C13C8F-3EAE-444A-B679-F9FB0E356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Evolution</a:t>
            </a:r>
          </a:p>
        </p:txBody>
      </p:sp>
      <p:sp>
        <p:nvSpPr>
          <p:cNvPr id="6" name="Chevron 2">
            <a:extLst>
              <a:ext uri="{FF2B5EF4-FFF2-40B4-BE49-F238E27FC236}">
                <a16:creationId xmlns:a16="http://schemas.microsoft.com/office/drawing/2014/main" id="{531A0D13-1C19-44BB-8750-7B25A01D778E}"/>
              </a:ext>
            </a:extLst>
          </p:cNvPr>
          <p:cNvSpPr/>
          <p:nvPr/>
        </p:nvSpPr>
        <p:spPr>
          <a:xfrm>
            <a:off x="876212" y="3562996"/>
            <a:ext cx="527088" cy="837900"/>
          </a:xfrm>
          <a:prstGeom prst="chevron">
            <a:avLst/>
          </a:prstGeom>
          <a:solidFill>
            <a:srgbClr val="003A70"/>
          </a:solidFill>
          <a:ln>
            <a:solidFill>
              <a:srgbClr val="003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7" name="Chevron 3">
            <a:extLst>
              <a:ext uri="{FF2B5EF4-FFF2-40B4-BE49-F238E27FC236}">
                <a16:creationId xmlns:a16="http://schemas.microsoft.com/office/drawing/2014/main" id="{879BEAC2-3E99-4E11-9055-F3893ED11187}"/>
              </a:ext>
            </a:extLst>
          </p:cNvPr>
          <p:cNvSpPr/>
          <p:nvPr/>
        </p:nvSpPr>
        <p:spPr>
          <a:xfrm>
            <a:off x="1492672" y="3702646"/>
            <a:ext cx="351392" cy="558600"/>
          </a:xfrm>
          <a:prstGeom prst="chevron">
            <a:avLst/>
          </a:prstGeom>
          <a:solidFill>
            <a:srgbClr val="407EC9"/>
          </a:solidFill>
          <a:ln>
            <a:solidFill>
              <a:srgbClr val="407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8" name="Chevron 4">
            <a:extLst>
              <a:ext uri="{FF2B5EF4-FFF2-40B4-BE49-F238E27FC236}">
                <a16:creationId xmlns:a16="http://schemas.microsoft.com/office/drawing/2014/main" id="{0B0E7B0E-C1BC-4605-A45B-4E6B7BF27293}"/>
              </a:ext>
            </a:extLst>
          </p:cNvPr>
          <p:cNvSpPr/>
          <p:nvPr/>
        </p:nvSpPr>
        <p:spPr>
          <a:xfrm>
            <a:off x="1929581" y="3702646"/>
            <a:ext cx="351392" cy="558600"/>
          </a:xfrm>
          <a:prstGeom prst="chevron">
            <a:avLst/>
          </a:prstGeom>
          <a:solidFill>
            <a:srgbClr val="407EC9"/>
          </a:solidFill>
          <a:ln>
            <a:solidFill>
              <a:srgbClr val="407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9" name="Chevron 5">
            <a:extLst>
              <a:ext uri="{FF2B5EF4-FFF2-40B4-BE49-F238E27FC236}">
                <a16:creationId xmlns:a16="http://schemas.microsoft.com/office/drawing/2014/main" id="{C23CBF9B-F4BE-4DC4-82A6-702EEB3C5F56}"/>
              </a:ext>
            </a:extLst>
          </p:cNvPr>
          <p:cNvSpPr/>
          <p:nvPr/>
        </p:nvSpPr>
        <p:spPr>
          <a:xfrm>
            <a:off x="2366490" y="3702646"/>
            <a:ext cx="351392" cy="558600"/>
          </a:xfrm>
          <a:prstGeom prst="chevron">
            <a:avLst/>
          </a:prstGeom>
          <a:solidFill>
            <a:srgbClr val="407EC9"/>
          </a:solidFill>
          <a:ln>
            <a:solidFill>
              <a:srgbClr val="407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1" name="Chevron 6">
            <a:extLst>
              <a:ext uri="{FF2B5EF4-FFF2-40B4-BE49-F238E27FC236}">
                <a16:creationId xmlns:a16="http://schemas.microsoft.com/office/drawing/2014/main" id="{B3FB54B5-E622-43A4-BD5C-277B550FB8A7}"/>
              </a:ext>
            </a:extLst>
          </p:cNvPr>
          <p:cNvSpPr/>
          <p:nvPr/>
        </p:nvSpPr>
        <p:spPr>
          <a:xfrm>
            <a:off x="3240306" y="3562996"/>
            <a:ext cx="527088" cy="837900"/>
          </a:xfrm>
          <a:prstGeom prst="chevron">
            <a:avLst/>
          </a:prstGeom>
          <a:solidFill>
            <a:srgbClr val="003A70"/>
          </a:solidFill>
          <a:ln>
            <a:solidFill>
              <a:srgbClr val="003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2" name="Chevron 7">
            <a:extLst>
              <a:ext uri="{FF2B5EF4-FFF2-40B4-BE49-F238E27FC236}">
                <a16:creationId xmlns:a16="http://schemas.microsoft.com/office/drawing/2014/main" id="{15DB7651-A9E8-4320-8B5E-502DCDEF06E2}"/>
              </a:ext>
            </a:extLst>
          </p:cNvPr>
          <p:cNvSpPr/>
          <p:nvPr/>
        </p:nvSpPr>
        <p:spPr>
          <a:xfrm>
            <a:off x="3856766" y="3702646"/>
            <a:ext cx="351392" cy="558600"/>
          </a:xfrm>
          <a:prstGeom prst="chevron">
            <a:avLst/>
          </a:prstGeom>
          <a:solidFill>
            <a:srgbClr val="407EC9"/>
          </a:solidFill>
          <a:ln>
            <a:solidFill>
              <a:srgbClr val="407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3" name="Chevron 8">
            <a:extLst>
              <a:ext uri="{FF2B5EF4-FFF2-40B4-BE49-F238E27FC236}">
                <a16:creationId xmlns:a16="http://schemas.microsoft.com/office/drawing/2014/main" id="{51663CFB-CDFD-4C05-9FBC-99E7872DF67A}"/>
              </a:ext>
            </a:extLst>
          </p:cNvPr>
          <p:cNvSpPr/>
          <p:nvPr/>
        </p:nvSpPr>
        <p:spPr>
          <a:xfrm>
            <a:off x="4293675" y="3702646"/>
            <a:ext cx="351392" cy="558600"/>
          </a:xfrm>
          <a:prstGeom prst="chevron">
            <a:avLst/>
          </a:prstGeom>
          <a:solidFill>
            <a:srgbClr val="407EC9"/>
          </a:solidFill>
          <a:ln>
            <a:solidFill>
              <a:srgbClr val="407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6" name="Chevron 9">
            <a:extLst>
              <a:ext uri="{FF2B5EF4-FFF2-40B4-BE49-F238E27FC236}">
                <a16:creationId xmlns:a16="http://schemas.microsoft.com/office/drawing/2014/main" id="{A3E97F45-AC3B-4BC1-9FAA-B816D044D1E7}"/>
              </a:ext>
            </a:extLst>
          </p:cNvPr>
          <p:cNvSpPr/>
          <p:nvPr/>
        </p:nvSpPr>
        <p:spPr>
          <a:xfrm>
            <a:off x="4730583" y="3702646"/>
            <a:ext cx="351392" cy="558600"/>
          </a:xfrm>
          <a:prstGeom prst="chevron">
            <a:avLst/>
          </a:prstGeom>
          <a:solidFill>
            <a:srgbClr val="407EC9"/>
          </a:solidFill>
          <a:ln>
            <a:solidFill>
              <a:srgbClr val="407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7" name="Chevron 10">
            <a:extLst>
              <a:ext uri="{FF2B5EF4-FFF2-40B4-BE49-F238E27FC236}">
                <a16:creationId xmlns:a16="http://schemas.microsoft.com/office/drawing/2014/main" id="{AD77C041-671B-45B2-B389-2277F44276D8}"/>
              </a:ext>
            </a:extLst>
          </p:cNvPr>
          <p:cNvSpPr/>
          <p:nvPr/>
        </p:nvSpPr>
        <p:spPr>
          <a:xfrm>
            <a:off x="5604399" y="3562996"/>
            <a:ext cx="527088" cy="837900"/>
          </a:xfrm>
          <a:prstGeom prst="chevron">
            <a:avLst/>
          </a:prstGeom>
          <a:solidFill>
            <a:srgbClr val="003A70"/>
          </a:solidFill>
          <a:ln>
            <a:solidFill>
              <a:srgbClr val="003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8" name="Chevron 11">
            <a:extLst>
              <a:ext uri="{FF2B5EF4-FFF2-40B4-BE49-F238E27FC236}">
                <a16:creationId xmlns:a16="http://schemas.microsoft.com/office/drawing/2014/main" id="{C791C3DA-B765-445B-8F08-C168379B5238}"/>
              </a:ext>
            </a:extLst>
          </p:cNvPr>
          <p:cNvSpPr/>
          <p:nvPr/>
        </p:nvSpPr>
        <p:spPr>
          <a:xfrm>
            <a:off x="6220860" y="3702646"/>
            <a:ext cx="351392" cy="558600"/>
          </a:xfrm>
          <a:prstGeom prst="chevron">
            <a:avLst/>
          </a:prstGeom>
          <a:solidFill>
            <a:srgbClr val="407EC9"/>
          </a:solidFill>
          <a:ln>
            <a:solidFill>
              <a:srgbClr val="407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9" name="Chevron 12">
            <a:extLst>
              <a:ext uri="{FF2B5EF4-FFF2-40B4-BE49-F238E27FC236}">
                <a16:creationId xmlns:a16="http://schemas.microsoft.com/office/drawing/2014/main" id="{F854631A-8099-43CF-9D34-7BDC6838919D}"/>
              </a:ext>
            </a:extLst>
          </p:cNvPr>
          <p:cNvSpPr/>
          <p:nvPr/>
        </p:nvSpPr>
        <p:spPr>
          <a:xfrm>
            <a:off x="6657768" y="3702646"/>
            <a:ext cx="351392" cy="558600"/>
          </a:xfrm>
          <a:prstGeom prst="chevron">
            <a:avLst/>
          </a:prstGeom>
          <a:solidFill>
            <a:srgbClr val="407EC9"/>
          </a:solidFill>
          <a:ln>
            <a:solidFill>
              <a:srgbClr val="407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0" name="Chevron 13">
            <a:extLst>
              <a:ext uri="{FF2B5EF4-FFF2-40B4-BE49-F238E27FC236}">
                <a16:creationId xmlns:a16="http://schemas.microsoft.com/office/drawing/2014/main" id="{3CCBA6D2-16B9-42E5-ADFE-62651D672DF4}"/>
              </a:ext>
            </a:extLst>
          </p:cNvPr>
          <p:cNvSpPr/>
          <p:nvPr/>
        </p:nvSpPr>
        <p:spPr>
          <a:xfrm>
            <a:off x="7094677" y="3702646"/>
            <a:ext cx="351392" cy="558600"/>
          </a:xfrm>
          <a:prstGeom prst="chevron">
            <a:avLst/>
          </a:prstGeom>
          <a:solidFill>
            <a:srgbClr val="407EC9"/>
          </a:solidFill>
          <a:ln>
            <a:solidFill>
              <a:srgbClr val="407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1" name="Chevron 14">
            <a:extLst>
              <a:ext uri="{FF2B5EF4-FFF2-40B4-BE49-F238E27FC236}">
                <a16:creationId xmlns:a16="http://schemas.microsoft.com/office/drawing/2014/main" id="{FAAB8D47-5754-4807-A27F-CA694585EC43}"/>
              </a:ext>
            </a:extLst>
          </p:cNvPr>
          <p:cNvSpPr/>
          <p:nvPr/>
        </p:nvSpPr>
        <p:spPr>
          <a:xfrm>
            <a:off x="7968492" y="3562996"/>
            <a:ext cx="527088" cy="837900"/>
          </a:xfrm>
          <a:prstGeom prst="chevron">
            <a:avLst/>
          </a:prstGeom>
          <a:solidFill>
            <a:srgbClr val="003A70"/>
          </a:solidFill>
          <a:ln>
            <a:solidFill>
              <a:srgbClr val="003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E334FB34-F825-4831-8CBF-F86078DF02E0}"/>
              </a:ext>
            </a:extLst>
          </p:cNvPr>
          <p:cNvSpPr txBox="1"/>
          <p:nvPr/>
        </p:nvSpPr>
        <p:spPr>
          <a:xfrm>
            <a:off x="489529" y="1806694"/>
            <a:ext cx="125591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rgbClr val="002060"/>
                </a:solidFill>
              </a:rPr>
              <a:t>1957</a:t>
            </a:r>
            <a:endParaRPr lang="ko-KR" altLang="en-US" sz="3600" b="1" dirty="0">
              <a:solidFill>
                <a:srgbClr val="002060"/>
              </a:solidFill>
            </a:endParaRP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4E5D606F-7EAC-41FC-9DB1-8F2AFED3FB7A}"/>
              </a:ext>
            </a:extLst>
          </p:cNvPr>
          <p:cNvSpPr txBox="1"/>
          <p:nvPr/>
        </p:nvSpPr>
        <p:spPr>
          <a:xfrm>
            <a:off x="0" y="2353585"/>
            <a:ext cx="2027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ko-KR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Patrick J. Hanratty, </a:t>
            </a:r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 as the "Father of CAD”,</a:t>
            </a:r>
            <a:r>
              <a:rPr lang="en-AU" altLang="ko-KR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wrote Pronto, an early commercial numerical control programming language</a:t>
            </a:r>
            <a:r>
              <a:rPr lang="en-AU" altLang="ko-KR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6A346F9E-2CAE-4A2C-9254-6CBA6BF28397}"/>
              </a:ext>
            </a:extLst>
          </p:cNvPr>
          <p:cNvSpPr txBox="1"/>
          <p:nvPr/>
        </p:nvSpPr>
        <p:spPr>
          <a:xfrm>
            <a:off x="2842645" y="4305525"/>
            <a:ext cx="125591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rgbClr val="002060"/>
                </a:solidFill>
              </a:rPr>
              <a:t>1982</a:t>
            </a:r>
            <a:endParaRPr lang="ko-KR" altLang="en-US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28E65F49-9205-4E03-AEAD-2ABF1B48471C}"/>
              </a:ext>
            </a:extLst>
          </p:cNvPr>
          <p:cNvSpPr txBox="1"/>
          <p:nvPr/>
        </p:nvSpPr>
        <p:spPr>
          <a:xfrm>
            <a:off x="2492903" y="4846396"/>
            <a:ext cx="1909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Autodesk launched AutoCAD, the first 2D design CAD software made for PCs instead of mainframe computers</a:t>
            </a:r>
          </a:p>
        </p:txBody>
      </p:sp>
      <p:sp>
        <p:nvSpPr>
          <p:cNvPr id="26" name="Chevron 5">
            <a:extLst>
              <a:ext uri="{FF2B5EF4-FFF2-40B4-BE49-F238E27FC236}">
                <a16:creationId xmlns:a16="http://schemas.microsoft.com/office/drawing/2014/main" id="{DE5D550F-866D-484A-8E4A-ACACB0244CC7}"/>
              </a:ext>
            </a:extLst>
          </p:cNvPr>
          <p:cNvSpPr/>
          <p:nvPr/>
        </p:nvSpPr>
        <p:spPr>
          <a:xfrm>
            <a:off x="2803398" y="3702646"/>
            <a:ext cx="351392" cy="558600"/>
          </a:xfrm>
          <a:prstGeom prst="chevron">
            <a:avLst/>
          </a:prstGeom>
          <a:solidFill>
            <a:srgbClr val="407EC9"/>
          </a:solidFill>
          <a:ln>
            <a:solidFill>
              <a:srgbClr val="407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7" name="Chevron 9">
            <a:extLst>
              <a:ext uri="{FF2B5EF4-FFF2-40B4-BE49-F238E27FC236}">
                <a16:creationId xmlns:a16="http://schemas.microsoft.com/office/drawing/2014/main" id="{BE9FBB8D-0F2F-43EE-AFF5-7C2E41D524DC}"/>
              </a:ext>
            </a:extLst>
          </p:cNvPr>
          <p:cNvSpPr/>
          <p:nvPr/>
        </p:nvSpPr>
        <p:spPr>
          <a:xfrm>
            <a:off x="5167492" y="3702646"/>
            <a:ext cx="351392" cy="558600"/>
          </a:xfrm>
          <a:prstGeom prst="chevron">
            <a:avLst/>
          </a:prstGeom>
          <a:solidFill>
            <a:srgbClr val="407EC9"/>
          </a:solidFill>
          <a:ln>
            <a:solidFill>
              <a:srgbClr val="407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8" name="Chevron 12">
            <a:extLst>
              <a:ext uri="{FF2B5EF4-FFF2-40B4-BE49-F238E27FC236}">
                <a16:creationId xmlns:a16="http://schemas.microsoft.com/office/drawing/2014/main" id="{07D18CDF-BF8E-4A89-83AB-CC98DAE0907E}"/>
              </a:ext>
            </a:extLst>
          </p:cNvPr>
          <p:cNvSpPr/>
          <p:nvPr/>
        </p:nvSpPr>
        <p:spPr>
          <a:xfrm>
            <a:off x="7531584" y="3702646"/>
            <a:ext cx="351392" cy="558600"/>
          </a:xfrm>
          <a:prstGeom prst="chevron">
            <a:avLst/>
          </a:prstGeom>
          <a:solidFill>
            <a:srgbClr val="407EC9"/>
          </a:solidFill>
          <a:ln>
            <a:solidFill>
              <a:srgbClr val="407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9" name="TextBox 17">
            <a:extLst>
              <a:ext uri="{FF2B5EF4-FFF2-40B4-BE49-F238E27FC236}">
                <a16:creationId xmlns:a16="http://schemas.microsoft.com/office/drawing/2014/main" id="{91D012E1-6761-41B5-B173-2555C1707A40}"/>
              </a:ext>
            </a:extLst>
          </p:cNvPr>
          <p:cNvSpPr txBox="1"/>
          <p:nvPr/>
        </p:nvSpPr>
        <p:spPr>
          <a:xfrm>
            <a:off x="5231994" y="1802129"/>
            <a:ext cx="125591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rgbClr val="002060"/>
                </a:solidFill>
              </a:rPr>
              <a:t>2000</a:t>
            </a:r>
            <a:endParaRPr lang="ko-KR" altLang="en-US" sz="3600" b="1" dirty="0">
              <a:solidFill>
                <a:srgbClr val="002060"/>
              </a:solidFill>
            </a:endParaRP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2764C04A-F03A-4296-B023-E9599B3B31E0}"/>
              </a:ext>
            </a:extLst>
          </p:cNvPr>
          <p:cNvSpPr txBox="1"/>
          <p:nvPr/>
        </p:nvSpPr>
        <p:spPr>
          <a:xfrm>
            <a:off x="4948556" y="2353586"/>
            <a:ext cx="1672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Revit, a building information modelling software for AEC Industry professionals, was launched</a:t>
            </a: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137C27C5-1953-4008-BA15-6F3F90930290}"/>
              </a:ext>
            </a:extLst>
          </p:cNvPr>
          <p:cNvSpPr txBox="1"/>
          <p:nvPr/>
        </p:nvSpPr>
        <p:spPr>
          <a:xfrm>
            <a:off x="7618267" y="4352862"/>
            <a:ext cx="125591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rgbClr val="002060"/>
                </a:solidFill>
              </a:rPr>
              <a:t>2002</a:t>
            </a:r>
            <a:endParaRPr lang="ko-KR" altLang="en-US" sz="3600" b="1" dirty="0">
              <a:solidFill>
                <a:srgbClr val="002060"/>
              </a:solidFill>
            </a:endParaRPr>
          </a:p>
        </p:txBody>
      </p:sp>
      <p:sp>
        <p:nvSpPr>
          <p:cNvPr id="32" name="TextBox 18">
            <a:extLst>
              <a:ext uri="{FF2B5EF4-FFF2-40B4-BE49-F238E27FC236}">
                <a16:creationId xmlns:a16="http://schemas.microsoft.com/office/drawing/2014/main" id="{1F92E414-DFDF-41DE-9296-3DBE21589A45}"/>
              </a:ext>
            </a:extLst>
          </p:cNvPr>
          <p:cNvSpPr txBox="1"/>
          <p:nvPr/>
        </p:nvSpPr>
        <p:spPr>
          <a:xfrm>
            <a:off x="7205354" y="4901962"/>
            <a:ext cx="1909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Autodesk purchased Revit, which allowed more research, development and improvement of the software.</a:t>
            </a:r>
          </a:p>
        </p:txBody>
      </p:sp>
    </p:spTree>
    <p:extLst>
      <p:ext uri="{BB962C8B-B14F-4D97-AF65-F5344CB8AC3E}">
        <p14:creationId xmlns:p14="http://schemas.microsoft.com/office/powerpoint/2010/main" val="1439538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520"/>
            <a:ext cx="8735888" cy="561682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en-US" sz="1600" kern="0" dirty="0">
              <a:solidFill>
                <a:srgbClr val="000000"/>
              </a:solidFill>
              <a:ea typeface="ＭＳ Ｐゴシック" pitchFamily="4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en-US" sz="1600" kern="0" dirty="0">
              <a:solidFill>
                <a:srgbClr val="000000"/>
              </a:solidFill>
              <a:ea typeface="ＭＳ Ｐゴシック" pitchFamily="4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en-US" sz="1600" kern="0" dirty="0">
              <a:solidFill>
                <a:srgbClr val="000000"/>
              </a:solidFill>
              <a:ea typeface="ＭＳ Ｐゴシック" pitchFamily="4" charset="-128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CAD vs. BIM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31A379B-91D3-476F-B48E-FAD5CDB1A538}"/>
              </a:ext>
            </a:extLst>
          </p:cNvPr>
          <p:cNvSpPr/>
          <p:nvPr/>
        </p:nvSpPr>
        <p:spPr>
          <a:xfrm>
            <a:off x="1" y="1556792"/>
            <a:ext cx="4571999" cy="144016"/>
          </a:xfrm>
          <a:prstGeom prst="rect">
            <a:avLst/>
          </a:prstGeom>
          <a:solidFill>
            <a:srgbClr val="1103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89100B6-BAB9-4EF7-9656-5B56302461D5}"/>
              </a:ext>
            </a:extLst>
          </p:cNvPr>
          <p:cNvSpPr/>
          <p:nvPr/>
        </p:nvSpPr>
        <p:spPr>
          <a:xfrm>
            <a:off x="4572001" y="1556792"/>
            <a:ext cx="4572000" cy="144016"/>
          </a:xfrm>
          <a:prstGeom prst="rect">
            <a:avLst/>
          </a:prstGeom>
          <a:solidFill>
            <a:srgbClr val="009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F0662DE-8DA7-4B46-A2B9-6ABA2D90FE4E}"/>
              </a:ext>
            </a:extLst>
          </p:cNvPr>
          <p:cNvSpPr txBox="1"/>
          <p:nvPr/>
        </p:nvSpPr>
        <p:spPr>
          <a:xfrm>
            <a:off x="179512" y="1124744"/>
            <a:ext cx="3561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CAD – Computer Aided Design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6DCBECD-DF0C-4693-9AA2-69F18A534985}"/>
              </a:ext>
            </a:extLst>
          </p:cNvPr>
          <p:cNvSpPr txBox="1"/>
          <p:nvPr/>
        </p:nvSpPr>
        <p:spPr>
          <a:xfrm>
            <a:off x="4944669" y="1140319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BIM – Building Information Modelling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7FBE6BE-8D27-4F38-9097-F254711D66C4}"/>
              </a:ext>
            </a:extLst>
          </p:cNvPr>
          <p:cNvSpPr/>
          <p:nvPr/>
        </p:nvSpPr>
        <p:spPr>
          <a:xfrm>
            <a:off x="139415" y="2132856"/>
            <a:ext cx="35684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creating CAD projects, be it architectural, engineering or installation design, you develop a virtual design through points and lines, being necessary to create one by one until you have all the elements for your project at the final level.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0955FA7-F71C-47D6-8E8A-8B8F481E09B5}"/>
              </a:ext>
            </a:extLst>
          </p:cNvPr>
          <p:cNvSpPr/>
          <p:nvPr/>
        </p:nvSpPr>
        <p:spPr>
          <a:xfrm>
            <a:off x="5220072" y="2060848"/>
            <a:ext cx="36485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creating BIM projects, you develop a 3-D digital model of the building that has available all the information necessary for graphic expression, constructive analysis, materials takeoff, costs and deadlines, and everything that is interesting for the project.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DEAFB80-BB0F-4489-8C1A-C17B318B0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462242"/>
            <a:ext cx="3176515" cy="172819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88B1FD8-7196-447A-BA12-CA805322B3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91" b="1"/>
          <a:stretch/>
        </p:blipFill>
        <p:spPr>
          <a:xfrm>
            <a:off x="5436098" y="4369172"/>
            <a:ext cx="2943225" cy="1990628"/>
          </a:xfrm>
          <a:prstGeom prst="rect">
            <a:avLst/>
          </a:prstGeom>
        </p:spPr>
      </p:pic>
      <p:pic>
        <p:nvPicPr>
          <p:cNvPr id="12" name="Picture 4" descr="X Clip Art PNG Transparent Background, Free Download #35399 - FreeIconsPNG">
            <a:extLst>
              <a:ext uri="{FF2B5EF4-FFF2-40B4-BE49-F238E27FC236}">
                <a16:creationId xmlns:a16="http://schemas.microsoft.com/office/drawing/2014/main" id="{A01FEDF0-996F-4040-8638-B1668B99C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534" y="2492602"/>
            <a:ext cx="2312629" cy="130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38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C13C8F-3EAE-444A-B679-F9FB0E356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BIM Methodology</a:t>
            </a:r>
          </a:p>
        </p:txBody>
      </p:sp>
      <p:sp>
        <p:nvSpPr>
          <p:cNvPr id="6" name="Retângulo 35">
            <a:extLst>
              <a:ext uri="{FF2B5EF4-FFF2-40B4-BE49-F238E27FC236}">
                <a16:creationId xmlns:a16="http://schemas.microsoft.com/office/drawing/2014/main" id="{FDCCC1E3-717C-481E-81B8-4854B1E5E510}"/>
              </a:ext>
            </a:extLst>
          </p:cNvPr>
          <p:cNvSpPr/>
          <p:nvPr/>
        </p:nvSpPr>
        <p:spPr>
          <a:xfrm>
            <a:off x="0" y="4134393"/>
            <a:ext cx="3563888" cy="2367294"/>
          </a:xfrm>
          <a:custGeom>
            <a:avLst/>
            <a:gdLst>
              <a:gd name="connsiteX0" fmla="*/ 0 w 3383329"/>
              <a:gd name="connsiteY0" fmla="*/ 0 h 2308232"/>
              <a:gd name="connsiteX1" fmla="*/ 3383329 w 3383329"/>
              <a:gd name="connsiteY1" fmla="*/ 0 h 2308232"/>
              <a:gd name="connsiteX2" fmla="*/ 3383329 w 3383329"/>
              <a:gd name="connsiteY2" fmla="*/ 2308232 h 2308232"/>
              <a:gd name="connsiteX3" fmla="*/ 0 w 3383329"/>
              <a:gd name="connsiteY3" fmla="*/ 2308232 h 2308232"/>
              <a:gd name="connsiteX4" fmla="*/ 0 w 3383329"/>
              <a:gd name="connsiteY4" fmla="*/ 0 h 2308232"/>
              <a:gd name="connsiteX0" fmla="*/ 0 w 3396029"/>
              <a:gd name="connsiteY0" fmla="*/ 0 h 2308232"/>
              <a:gd name="connsiteX1" fmla="*/ 3396029 w 3396029"/>
              <a:gd name="connsiteY1" fmla="*/ 0 h 2308232"/>
              <a:gd name="connsiteX2" fmla="*/ 3383329 w 3396029"/>
              <a:gd name="connsiteY2" fmla="*/ 2308232 h 2308232"/>
              <a:gd name="connsiteX3" fmla="*/ 0 w 3396029"/>
              <a:gd name="connsiteY3" fmla="*/ 2308232 h 2308232"/>
              <a:gd name="connsiteX4" fmla="*/ 0 w 3396029"/>
              <a:gd name="connsiteY4" fmla="*/ 0 h 2308232"/>
              <a:gd name="connsiteX0" fmla="*/ 0 w 3383363"/>
              <a:gd name="connsiteY0" fmla="*/ 0 h 2308232"/>
              <a:gd name="connsiteX1" fmla="*/ 3002329 w 3383363"/>
              <a:gd name="connsiteY1" fmla="*/ 228600 h 2308232"/>
              <a:gd name="connsiteX2" fmla="*/ 3383329 w 3383363"/>
              <a:gd name="connsiteY2" fmla="*/ 2308232 h 2308232"/>
              <a:gd name="connsiteX3" fmla="*/ 0 w 3383363"/>
              <a:gd name="connsiteY3" fmla="*/ 2308232 h 2308232"/>
              <a:gd name="connsiteX4" fmla="*/ 0 w 3383363"/>
              <a:gd name="connsiteY4" fmla="*/ 0 h 2308232"/>
              <a:gd name="connsiteX0" fmla="*/ 0 w 3609020"/>
              <a:gd name="connsiteY0" fmla="*/ 0 h 2308232"/>
              <a:gd name="connsiteX1" fmla="*/ 3002329 w 3609020"/>
              <a:gd name="connsiteY1" fmla="*/ 228600 h 2308232"/>
              <a:gd name="connsiteX2" fmla="*/ 3302001 w 3609020"/>
              <a:gd name="connsiteY2" fmla="*/ 704483 h 2308232"/>
              <a:gd name="connsiteX3" fmla="*/ 3383329 w 3609020"/>
              <a:gd name="connsiteY3" fmla="*/ 2308232 h 2308232"/>
              <a:gd name="connsiteX4" fmla="*/ 0 w 3609020"/>
              <a:gd name="connsiteY4" fmla="*/ 2308232 h 2308232"/>
              <a:gd name="connsiteX5" fmla="*/ 0 w 3609020"/>
              <a:gd name="connsiteY5" fmla="*/ 0 h 2308232"/>
              <a:gd name="connsiteX0" fmla="*/ 0 w 3383329"/>
              <a:gd name="connsiteY0" fmla="*/ 0 h 2308232"/>
              <a:gd name="connsiteX1" fmla="*/ 3002329 w 3383329"/>
              <a:gd name="connsiteY1" fmla="*/ 228600 h 2308232"/>
              <a:gd name="connsiteX2" fmla="*/ 3302001 w 3383329"/>
              <a:gd name="connsiteY2" fmla="*/ 704483 h 2308232"/>
              <a:gd name="connsiteX3" fmla="*/ 3383329 w 3383329"/>
              <a:gd name="connsiteY3" fmla="*/ 2308232 h 2308232"/>
              <a:gd name="connsiteX4" fmla="*/ 0 w 3383329"/>
              <a:gd name="connsiteY4" fmla="*/ 2308232 h 2308232"/>
              <a:gd name="connsiteX5" fmla="*/ 0 w 3383329"/>
              <a:gd name="connsiteY5" fmla="*/ 0 h 2308232"/>
              <a:gd name="connsiteX0" fmla="*/ 0 w 3383329"/>
              <a:gd name="connsiteY0" fmla="*/ 0 h 2308232"/>
              <a:gd name="connsiteX1" fmla="*/ 3002329 w 3383329"/>
              <a:gd name="connsiteY1" fmla="*/ 228600 h 2308232"/>
              <a:gd name="connsiteX2" fmla="*/ 3302001 w 3383329"/>
              <a:gd name="connsiteY2" fmla="*/ 704483 h 2308232"/>
              <a:gd name="connsiteX3" fmla="*/ 3383329 w 3383329"/>
              <a:gd name="connsiteY3" fmla="*/ 2308232 h 2308232"/>
              <a:gd name="connsiteX4" fmla="*/ 0 w 3383329"/>
              <a:gd name="connsiteY4" fmla="*/ 2308232 h 2308232"/>
              <a:gd name="connsiteX5" fmla="*/ 0 w 3383329"/>
              <a:gd name="connsiteY5" fmla="*/ 0 h 2308232"/>
              <a:gd name="connsiteX0" fmla="*/ 0 w 3383329"/>
              <a:gd name="connsiteY0" fmla="*/ 0 h 2308232"/>
              <a:gd name="connsiteX1" fmla="*/ 2761029 w 3383329"/>
              <a:gd name="connsiteY1" fmla="*/ 76200 h 2308232"/>
              <a:gd name="connsiteX2" fmla="*/ 3302001 w 3383329"/>
              <a:gd name="connsiteY2" fmla="*/ 704483 h 2308232"/>
              <a:gd name="connsiteX3" fmla="*/ 3383329 w 3383329"/>
              <a:gd name="connsiteY3" fmla="*/ 2308232 h 2308232"/>
              <a:gd name="connsiteX4" fmla="*/ 0 w 3383329"/>
              <a:gd name="connsiteY4" fmla="*/ 2308232 h 2308232"/>
              <a:gd name="connsiteX5" fmla="*/ 0 w 3383329"/>
              <a:gd name="connsiteY5" fmla="*/ 0 h 2308232"/>
              <a:gd name="connsiteX0" fmla="*/ 0 w 3383329"/>
              <a:gd name="connsiteY0" fmla="*/ 0 h 2308232"/>
              <a:gd name="connsiteX1" fmla="*/ 2761029 w 3383329"/>
              <a:gd name="connsiteY1" fmla="*/ 76200 h 2308232"/>
              <a:gd name="connsiteX2" fmla="*/ 3302001 w 3383329"/>
              <a:gd name="connsiteY2" fmla="*/ 704483 h 2308232"/>
              <a:gd name="connsiteX3" fmla="*/ 3383329 w 3383329"/>
              <a:gd name="connsiteY3" fmla="*/ 2308232 h 2308232"/>
              <a:gd name="connsiteX4" fmla="*/ 0 w 3383329"/>
              <a:gd name="connsiteY4" fmla="*/ 2308232 h 2308232"/>
              <a:gd name="connsiteX5" fmla="*/ 0 w 3383329"/>
              <a:gd name="connsiteY5" fmla="*/ 0 h 2308232"/>
              <a:gd name="connsiteX0" fmla="*/ 0 w 3383329"/>
              <a:gd name="connsiteY0" fmla="*/ 12700 h 2320932"/>
              <a:gd name="connsiteX1" fmla="*/ 2837229 w 3383329"/>
              <a:gd name="connsiteY1" fmla="*/ 0 h 2320932"/>
              <a:gd name="connsiteX2" fmla="*/ 3302001 w 3383329"/>
              <a:gd name="connsiteY2" fmla="*/ 717183 h 2320932"/>
              <a:gd name="connsiteX3" fmla="*/ 3383329 w 3383329"/>
              <a:gd name="connsiteY3" fmla="*/ 2320932 h 2320932"/>
              <a:gd name="connsiteX4" fmla="*/ 0 w 3383329"/>
              <a:gd name="connsiteY4" fmla="*/ 2320932 h 2320932"/>
              <a:gd name="connsiteX5" fmla="*/ 0 w 3383329"/>
              <a:gd name="connsiteY5" fmla="*/ 12700 h 2320932"/>
              <a:gd name="connsiteX0" fmla="*/ 0 w 3383329"/>
              <a:gd name="connsiteY0" fmla="*/ 12700 h 2320932"/>
              <a:gd name="connsiteX1" fmla="*/ 2837229 w 3383329"/>
              <a:gd name="connsiteY1" fmla="*/ 0 h 2320932"/>
              <a:gd name="connsiteX2" fmla="*/ 3302001 w 3383329"/>
              <a:gd name="connsiteY2" fmla="*/ 717183 h 2320932"/>
              <a:gd name="connsiteX3" fmla="*/ 3383329 w 3383329"/>
              <a:gd name="connsiteY3" fmla="*/ 2320932 h 2320932"/>
              <a:gd name="connsiteX4" fmla="*/ 0 w 3383329"/>
              <a:gd name="connsiteY4" fmla="*/ 2320932 h 2320932"/>
              <a:gd name="connsiteX5" fmla="*/ 0 w 3383329"/>
              <a:gd name="connsiteY5" fmla="*/ 12700 h 2320932"/>
              <a:gd name="connsiteX0" fmla="*/ 0 w 3383329"/>
              <a:gd name="connsiteY0" fmla="*/ 0 h 2308232"/>
              <a:gd name="connsiteX1" fmla="*/ 2824529 w 3383329"/>
              <a:gd name="connsiteY1" fmla="*/ 0 h 2308232"/>
              <a:gd name="connsiteX2" fmla="*/ 3302001 w 3383329"/>
              <a:gd name="connsiteY2" fmla="*/ 704483 h 2308232"/>
              <a:gd name="connsiteX3" fmla="*/ 3383329 w 3383329"/>
              <a:gd name="connsiteY3" fmla="*/ 2308232 h 2308232"/>
              <a:gd name="connsiteX4" fmla="*/ 0 w 3383329"/>
              <a:gd name="connsiteY4" fmla="*/ 2308232 h 2308232"/>
              <a:gd name="connsiteX5" fmla="*/ 0 w 3383329"/>
              <a:gd name="connsiteY5" fmla="*/ 0 h 2308232"/>
              <a:gd name="connsiteX0" fmla="*/ 0 w 3383329"/>
              <a:gd name="connsiteY0" fmla="*/ 0 h 2308232"/>
              <a:gd name="connsiteX1" fmla="*/ 2824529 w 3383329"/>
              <a:gd name="connsiteY1" fmla="*/ 0 h 2308232"/>
              <a:gd name="connsiteX2" fmla="*/ 3327401 w 3383329"/>
              <a:gd name="connsiteY2" fmla="*/ 704483 h 2308232"/>
              <a:gd name="connsiteX3" fmla="*/ 3383329 w 3383329"/>
              <a:gd name="connsiteY3" fmla="*/ 2308232 h 2308232"/>
              <a:gd name="connsiteX4" fmla="*/ 0 w 3383329"/>
              <a:gd name="connsiteY4" fmla="*/ 2308232 h 2308232"/>
              <a:gd name="connsiteX5" fmla="*/ 0 w 3383329"/>
              <a:gd name="connsiteY5" fmla="*/ 0 h 2308232"/>
              <a:gd name="connsiteX0" fmla="*/ 0 w 3383329"/>
              <a:gd name="connsiteY0" fmla="*/ 0 h 2308232"/>
              <a:gd name="connsiteX1" fmla="*/ 2824529 w 3383329"/>
              <a:gd name="connsiteY1" fmla="*/ 0 h 2308232"/>
              <a:gd name="connsiteX2" fmla="*/ 3327401 w 3383329"/>
              <a:gd name="connsiteY2" fmla="*/ 704483 h 2308232"/>
              <a:gd name="connsiteX3" fmla="*/ 3383329 w 3383329"/>
              <a:gd name="connsiteY3" fmla="*/ 2308232 h 2308232"/>
              <a:gd name="connsiteX4" fmla="*/ 0 w 3383329"/>
              <a:gd name="connsiteY4" fmla="*/ 2308232 h 2308232"/>
              <a:gd name="connsiteX5" fmla="*/ 0 w 3383329"/>
              <a:gd name="connsiteY5" fmla="*/ 0 h 2308232"/>
              <a:gd name="connsiteX0" fmla="*/ 0 w 3398816"/>
              <a:gd name="connsiteY0" fmla="*/ 0 h 2308232"/>
              <a:gd name="connsiteX1" fmla="*/ 2824529 w 3398816"/>
              <a:gd name="connsiteY1" fmla="*/ 0 h 2308232"/>
              <a:gd name="connsiteX2" fmla="*/ 3365501 w 3398816"/>
              <a:gd name="connsiteY2" fmla="*/ 704483 h 2308232"/>
              <a:gd name="connsiteX3" fmla="*/ 3383329 w 3398816"/>
              <a:gd name="connsiteY3" fmla="*/ 2308232 h 2308232"/>
              <a:gd name="connsiteX4" fmla="*/ 0 w 3398816"/>
              <a:gd name="connsiteY4" fmla="*/ 2308232 h 2308232"/>
              <a:gd name="connsiteX5" fmla="*/ 0 w 3398816"/>
              <a:gd name="connsiteY5" fmla="*/ 0 h 2308232"/>
              <a:gd name="connsiteX0" fmla="*/ 0 w 3383329"/>
              <a:gd name="connsiteY0" fmla="*/ 0 h 2308232"/>
              <a:gd name="connsiteX1" fmla="*/ 2824529 w 3383329"/>
              <a:gd name="connsiteY1" fmla="*/ 0 h 2308232"/>
              <a:gd name="connsiteX2" fmla="*/ 3365501 w 3383329"/>
              <a:gd name="connsiteY2" fmla="*/ 704483 h 2308232"/>
              <a:gd name="connsiteX3" fmla="*/ 3383329 w 3383329"/>
              <a:gd name="connsiteY3" fmla="*/ 2308232 h 2308232"/>
              <a:gd name="connsiteX4" fmla="*/ 0 w 3383329"/>
              <a:gd name="connsiteY4" fmla="*/ 2308232 h 2308232"/>
              <a:gd name="connsiteX5" fmla="*/ 0 w 3383329"/>
              <a:gd name="connsiteY5" fmla="*/ 0 h 2308232"/>
              <a:gd name="connsiteX0" fmla="*/ 0 w 3383329"/>
              <a:gd name="connsiteY0" fmla="*/ 0 h 2308232"/>
              <a:gd name="connsiteX1" fmla="*/ 2824529 w 3383329"/>
              <a:gd name="connsiteY1" fmla="*/ 0 h 2308232"/>
              <a:gd name="connsiteX2" fmla="*/ 3378201 w 3383329"/>
              <a:gd name="connsiteY2" fmla="*/ 704483 h 2308232"/>
              <a:gd name="connsiteX3" fmla="*/ 3383329 w 3383329"/>
              <a:gd name="connsiteY3" fmla="*/ 2308232 h 2308232"/>
              <a:gd name="connsiteX4" fmla="*/ 0 w 3383329"/>
              <a:gd name="connsiteY4" fmla="*/ 2308232 h 2308232"/>
              <a:gd name="connsiteX5" fmla="*/ 0 w 3383329"/>
              <a:gd name="connsiteY5" fmla="*/ 0 h 2308232"/>
              <a:gd name="connsiteX0" fmla="*/ 0 w 3383329"/>
              <a:gd name="connsiteY0" fmla="*/ 0 h 2308232"/>
              <a:gd name="connsiteX1" fmla="*/ 2824529 w 3383329"/>
              <a:gd name="connsiteY1" fmla="*/ 0 h 2308232"/>
              <a:gd name="connsiteX2" fmla="*/ 3378201 w 3383329"/>
              <a:gd name="connsiteY2" fmla="*/ 704483 h 2308232"/>
              <a:gd name="connsiteX3" fmla="*/ 3383329 w 3383329"/>
              <a:gd name="connsiteY3" fmla="*/ 2308232 h 2308232"/>
              <a:gd name="connsiteX4" fmla="*/ 0 w 3383329"/>
              <a:gd name="connsiteY4" fmla="*/ 2308232 h 2308232"/>
              <a:gd name="connsiteX5" fmla="*/ 0 w 3383329"/>
              <a:gd name="connsiteY5" fmla="*/ 0 h 2308232"/>
              <a:gd name="connsiteX0" fmla="*/ 0 w 3383329"/>
              <a:gd name="connsiteY0" fmla="*/ 0 h 2308232"/>
              <a:gd name="connsiteX1" fmla="*/ 2824529 w 3383329"/>
              <a:gd name="connsiteY1" fmla="*/ 0 h 2308232"/>
              <a:gd name="connsiteX2" fmla="*/ 3378201 w 3383329"/>
              <a:gd name="connsiteY2" fmla="*/ 704483 h 2308232"/>
              <a:gd name="connsiteX3" fmla="*/ 3383329 w 3383329"/>
              <a:gd name="connsiteY3" fmla="*/ 2308232 h 2308232"/>
              <a:gd name="connsiteX4" fmla="*/ 0 w 3383329"/>
              <a:gd name="connsiteY4" fmla="*/ 2308232 h 2308232"/>
              <a:gd name="connsiteX5" fmla="*/ 0 w 3383329"/>
              <a:gd name="connsiteY5" fmla="*/ 0 h 2308232"/>
              <a:gd name="connsiteX0" fmla="*/ 0 w 3504255"/>
              <a:gd name="connsiteY0" fmla="*/ 0 h 2308232"/>
              <a:gd name="connsiteX1" fmla="*/ 2824529 w 3504255"/>
              <a:gd name="connsiteY1" fmla="*/ 0 h 2308232"/>
              <a:gd name="connsiteX2" fmla="*/ 3378201 w 3504255"/>
              <a:gd name="connsiteY2" fmla="*/ 704483 h 2308232"/>
              <a:gd name="connsiteX3" fmla="*/ 3383329 w 3504255"/>
              <a:gd name="connsiteY3" fmla="*/ 2308232 h 2308232"/>
              <a:gd name="connsiteX4" fmla="*/ 0 w 3504255"/>
              <a:gd name="connsiteY4" fmla="*/ 2308232 h 2308232"/>
              <a:gd name="connsiteX5" fmla="*/ 0 w 3504255"/>
              <a:gd name="connsiteY5" fmla="*/ 0 h 2308232"/>
              <a:gd name="connsiteX0" fmla="*/ 0 w 3577287"/>
              <a:gd name="connsiteY0" fmla="*/ 0 h 2308232"/>
              <a:gd name="connsiteX1" fmla="*/ 2824529 w 3577287"/>
              <a:gd name="connsiteY1" fmla="*/ 0 h 2308232"/>
              <a:gd name="connsiteX2" fmla="*/ 3378201 w 3577287"/>
              <a:gd name="connsiteY2" fmla="*/ 704483 h 2308232"/>
              <a:gd name="connsiteX3" fmla="*/ 3383329 w 3577287"/>
              <a:gd name="connsiteY3" fmla="*/ 2308232 h 2308232"/>
              <a:gd name="connsiteX4" fmla="*/ 0 w 3577287"/>
              <a:gd name="connsiteY4" fmla="*/ 2308232 h 2308232"/>
              <a:gd name="connsiteX5" fmla="*/ 0 w 3577287"/>
              <a:gd name="connsiteY5" fmla="*/ 0 h 2308232"/>
              <a:gd name="connsiteX0" fmla="*/ 0 w 3572801"/>
              <a:gd name="connsiteY0" fmla="*/ 0 h 2308232"/>
              <a:gd name="connsiteX1" fmla="*/ 2824529 w 3572801"/>
              <a:gd name="connsiteY1" fmla="*/ 0 h 2308232"/>
              <a:gd name="connsiteX2" fmla="*/ 3378201 w 3572801"/>
              <a:gd name="connsiteY2" fmla="*/ 704483 h 2308232"/>
              <a:gd name="connsiteX3" fmla="*/ 3383329 w 3572801"/>
              <a:gd name="connsiteY3" fmla="*/ 2308232 h 2308232"/>
              <a:gd name="connsiteX4" fmla="*/ 0 w 3572801"/>
              <a:gd name="connsiteY4" fmla="*/ 2308232 h 2308232"/>
              <a:gd name="connsiteX5" fmla="*/ 0 w 3572801"/>
              <a:gd name="connsiteY5" fmla="*/ 0 h 230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2801" h="2308232">
                <a:moveTo>
                  <a:pt x="0" y="0"/>
                </a:moveTo>
                <a:cubicBezTo>
                  <a:pt x="941510" y="228600"/>
                  <a:pt x="1883019" y="241300"/>
                  <a:pt x="2824529" y="0"/>
                </a:cubicBezTo>
                <a:cubicBezTo>
                  <a:pt x="3106046" y="377764"/>
                  <a:pt x="3314701" y="357878"/>
                  <a:pt x="3378201" y="704483"/>
                </a:cubicBezTo>
                <a:cubicBezTo>
                  <a:pt x="3670301" y="1063788"/>
                  <a:pt x="3601346" y="1983791"/>
                  <a:pt x="3383329" y="2308232"/>
                </a:cubicBezTo>
                <a:lnTo>
                  <a:pt x="0" y="23082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C5D419A-49BF-4671-B899-DD7CC43D19EA}"/>
              </a:ext>
            </a:extLst>
          </p:cNvPr>
          <p:cNvSpPr/>
          <p:nvPr/>
        </p:nvSpPr>
        <p:spPr>
          <a:xfrm>
            <a:off x="6427491" y="3458299"/>
            <a:ext cx="2741985" cy="3043387"/>
          </a:xfrm>
          <a:custGeom>
            <a:avLst/>
            <a:gdLst>
              <a:gd name="connsiteX0" fmla="*/ 0 w 3098800"/>
              <a:gd name="connsiteY0" fmla="*/ 0 h 2781300"/>
              <a:gd name="connsiteX1" fmla="*/ 3098800 w 3098800"/>
              <a:gd name="connsiteY1" fmla="*/ 0 h 2781300"/>
              <a:gd name="connsiteX2" fmla="*/ 3098800 w 3098800"/>
              <a:gd name="connsiteY2" fmla="*/ 2781300 h 2781300"/>
              <a:gd name="connsiteX3" fmla="*/ 0 w 3098800"/>
              <a:gd name="connsiteY3" fmla="*/ 2781300 h 2781300"/>
              <a:gd name="connsiteX4" fmla="*/ 0 w 3098800"/>
              <a:gd name="connsiteY4" fmla="*/ 0 h 2781300"/>
              <a:gd name="connsiteX0" fmla="*/ 12700 w 3098800"/>
              <a:gd name="connsiteY0" fmla="*/ 0 h 2984500"/>
              <a:gd name="connsiteX1" fmla="*/ 3098800 w 3098800"/>
              <a:gd name="connsiteY1" fmla="*/ 203200 h 2984500"/>
              <a:gd name="connsiteX2" fmla="*/ 3098800 w 3098800"/>
              <a:gd name="connsiteY2" fmla="*/ 2984500 h 2984500"/>
              <a:gd name="connsiteX3" fmla="*/ 0 w 3098800"/>
              <a:gd name="connsiteY3" fmla="*/ 2984500 h 2984500"/>
              <a:gd name="connsiteX4" fmla="*/ 12700 w 3098800"/>
              <a:gd name="connsiteY4" fmla="*/ 0 h 2984500"/>
              <a:gd name="connsiteX0" fmla="*/ 12700 w 3098800"/>
              <a:gd name="connsiteY0" fmla="*/ 23463 h 3007963"/>
              <a:gd name="connsiteX1" fmla="*/ 3098800 w 3098800"/>
              <a:gd name="connsiteY1" fmla="*/ 226663 h 3007963"/>
              <a:gd name="connsiteX2" fmla="*/ 3098800 w 3098800"/>
              <a:gd name="connsiteY2" fmla="*/ 3007963 h 3007963"/>
              <a:gd name="connsiteX3" fmla="*/ 0 w 3098800"/>
              <a:gd name="connsiteY3" fmla="*/ 3007963 h 3007963"/>
              <a:gd name="connsiteX4" fmla="*/ 12700 w 3098800"/>
              <a:gd name="connsiteY4" fmla="*/ 23463 h 3007963"/>
              <a:gd name="connsiteX0" fmla="*/ 12700 w 3098800"/>
              <a:gd name="connsiteY0" fmla="*/ 48059 h 3032559"/>
              <a:gd name="connsiteX1" fmla="*/ 3098800 w 3098800"/>
              <a:gd name="connsiteY1" fmla="*/ 251259 h 3032559"/>
              <a:gd name="connsiteX2" fmla="*/ 3098800 w 3098800"/>
              <a:gd name="connsiteY2" fmla="*/ 3032559 h 3032559"/>
              <a:gd name="connsiteX3" fmla="*/ 0 w 3098800"/>
              <a:gd name="connsiteY3" fmla="*/ 3032559 h 3032559"/>
              <a:gd name="connsiteX4" fmla="*/ 12700 w 3098800"/>
              <a:gd name="connsiteY4" fmla="*/ 48059 h 3032559"/>
              <a:gd name="connsiteX0" fmla="*/ 50800 w 3098800"/>
              <a:gd name="connsiteY0" fmla="*/ 17809 h 3281709"/>
              <a:gd name="connsiteX1" fmla="*/ 3098800 w 3098800"/>
              <a:gd name="connsiteY1" fmla="*/ 500409 h 3281709"/>
              <a:gd name="connsiteX2" fmla="*/ 3098800 w 3098800"/>
              <a:gd name="connsiteY2" fmla="*/ 3281709 h 3281709"/>
              <a:gd name="connsiteX3" fmla="*/ 0 w 3098800"/>
              <a:gd name="connsiteY3" fmla="*/ 3281709 h 3281709"/>
              <a:gd name="connsiteX4" fmla="*/ 50800 w 3098800"/>
              <a:gd name="connsiteY4" fmla="*/ 17809 h 3281709"/>
              <a:gd name="connsiteX0" fmla="*/ 50800 w 3098800"/>
              <a:gd name="connsiteY0" fmla="*/ 32999 h 3296899"/>
              <a:gd name="connsiteX1" fmla="*/ 3098800 w 3098800"/>
              <a:gd name="connsiteY1" fmla="*/ 515599 h 3296899"/>
              <a:gd name="connsiteX2" fmla="*/ 3098800 w 3098800"/>
              <a:gd name="connsiteY2" fmla="*/ 3296899 h 3296899"/>
              <a:gd name="connsiteX3" fmla="*/ 0 w 3098800"/>
              <a:gd name="connsiteY3" fmla="*/ 3296899 h 3296899"/>
              <a:gd name="connsiteX4" fmla="*/ 50800 w 3098800"/>
              <a:gd name="connsiteY4" fmla="*/ 32999 h 3296899"/>
              <a:gd name="connsiteX0" fmla="*/ 50800 w 3098800"/>
              <a:gd name="connsiteY0" fmla="*/ 32999 h 3296899"/>
              <a:gd name="connsiteX1" fmla="*/ 3098800 w 3098800"/>
              <a:gd name="connsiteY1" fmla="*/ 515599 h 3296899"/>
              <a:gd name="connsiteX2" fmla="*/ 3098800 w 3098800"/>
              <a:gd name="connsiteY2" fmla="*/ 3296899 h 3296899"/>
              <a:gd name="connsiteX3" fmla="*/ 0 w 3098800"/>
              <a:gd name="connsiteY3" fmla="*/ 3296899 h 3296899"/>
              <a:gd name="connsiteX4" fmla="*/ 50800 w 3098800"/>
              <a:gd name="connsiteY4" fmla="*/ 32999 h 3296899"/>
              <a:gd name="connsiteX0" fmla="*/ 50800 w 3098800"/>
              <a:gd name="connsiteY0" fmla="*/ 32999 h 3296899"/>
              <a:gd name="connsiteX1" fmla="*/ 3098800 w 3098800"/>
              <a:gd name="connsiteY1" fmla="*/ 515599 h 3296899"/>
              <a:gd name="connsiteX2" fmla="*/ 3098800 w 3098800"/>
              <a:gd name="connsiteY2" fmla="*/ 3296899 h 3296899"/>
              <a:gd name="connsiteX3" fmla="*/ 0 w 3098800"/>
              <a:gd name="connsiteY3" fmla="*/ 3296899 h 3296899"/>
              <a:gd name="connsiteX4" fmla="*/ 50800 w 3098800"/>
              <a:gd name="connsiteY4" fmla="*/ 32999 h 3296899"/>
              <a:gd name="connsiteX0" fmla="*/ 50800 w 3124200"/>
              <a:gd name="connsiteY0" fmla="*/ 53261 h 3317161"/>
              <a:gd name="connsiteX1" fmla="*/ 3124200 w 3124200"/>
              <a:gd name="connsiteY1" fmla="*/ 421561 h 3317161"/>
              <a:gd name="connsiteX2" fmla="*/ 3098800 w 3124200"/>
              <a:gd name="connsiteY2" fmla="*/ 3317161 h 3317161"/>
              <a:gd name="connsiteX3" fmla="*/ 0 w 3124200"/>
              <a:gd name="connsiteY3" fmla="*/ 3317161 h 3317161"/>
              <a:gd name="connsiteX4" fmla="*/ 50800 w 3124200"/>
              <a:gd name="connsiteY4" fmla="*/ 53261 h 3317161"/>
              <a:gd name="connsiteX0" fmla="*/ 50800 w 3124200"/>
              <a:gd name="connsiteY0" fmla="*/ 53261 h 3317161"/>
              <a:gd name="connsiteX1" fmla="*/ 3124200 w 3124200"/>
              <a:gd name="connsiteY1" fmla="*/ 421561 h 3317161"/>
              <a:gd name="connsiteX2" fmla="*/ 3098800 w 3124200"/>
              <a:gd name="connsiteY2" fmla="*/ 3317161 h 3317161"/>
              <a:gd name="connsiteX3" fmla="*/ 0 w 3124200"/>
              <a:gd name="connsiteY3" fmla="*/ 3317161 h 3317161"/>
              <a:gd name="connsiteX4" fmla="*/ 50800 w 3124200"/>
              <a:gd name="connsiteY4" fmla="*/ 53261 h 3317161"/>
              <a:gd name="connsiteX0" fmla="*/ 12700 w 3124200"/>
              <a:gd name="connsiteY0" fmla="*/ 31484 h 3422384"/>
              <a:gd name="connsiteX1" fmla="*/ 3124200 w 3124200"/>
              <a:gd name="connsiteY1" fmla="*/ 526784 h 3422384"/>
              <a:gd name="connsiteX2" fmla="*/ 3098800 w 3124200"/>
              <a:gd name="connsiteY2" fmla="*/ 3422384 h 3422384"/>
              <a:gd name="connsiteX3" fmla="*/ 0 w 3124200"/>
              <a:gd name="connsiteY3" fmla="*/ 3422384 h 3422384"/>
              <a:gd name="connsiteX4" fmla="*/ 12700 w 3124200"/>
              <a:gd name="connsiteY4" fmla="*/ 31484 h 3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4200" h="3422384">
                <a:moveTo>
                  <a:pt x="12700" y="31484"/>
                </a:moveTo>
                <a:cubicBezTo>
                  <a:pt x="1054100" y="-65883"/>
                  <a:pt x="2413000" y="52651"/>
                  <a:pt x="3124200" y="526784"/>
                </a:cubicBezTo>
                <a:lnTo>
                  <a:pt x="3098800" y="3422384"/>
                </a:lnTo>
                <a:lnTo>
                  <a:pt x="0" y="3422384"/>
                </a:lnTo>
                <a:cubicBezTo>
                  <a:pt x="347133" y="2186251"/>
                  <a:pt x="287867" y="1204117"/>
                  <a:pt x="12700" y="3148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tângulo 5">
            <a:extLst>
              <a:ext uri="{FF2B5EF4-FFF2-40B4-BE49-F238E27FC236}">
                <a16:creationId xmlns:a16="http://schemas.microsoft.com/office/drawing/2014/main" id="{5FE9C830-2B8A-497F-9BB9-9D505EDC7A0B}"/>
              </a:ext>
            </a:extLst>
          </p:cNvPr>
          <p:cNvSpPr/>
          <p:nvPr/>
        </p:nvSpPr>
        <p:spPr>
          <a:xfrm>
            <a:off x="4139952" y="1124744"/>
            <a:ext cx="6064767" cy="1712366"/>
          </a:xfrm>
          <a:custGeom>
            <a:avLst/>
            <a:gdLst>
              <a:gd name="connsiteX0" fmla="*/ 0 w 6197600"/>
              <a:gd name="connsiteY0" fmla="*/ 0 h 1324913"/>
              <a:gd name="connsiteX1" fmla="*/ 6197600 w 6197600"/>
              <a:gd name="connsiteY1" fmla="*/ 0 h 1324913"/>
              <a:gd name="connsiteX2" fmla="*/ 6197600 w 6197600"/>
              <a:gd name="connsiteY2" fmla="*/ 1324913 h 1324913"/>
              <a:gd name="connsiteX3" fmla="*/ 0 w 6197600"/>
              <a:gd name="connsiteY3" fmla="*/ 1324913 h 1324913"/>
              <a:gd name="connsiteX4" fmla="*/ 0 w 6197600"/>
              <a:gd name="connsiteY4" fmla="*/ 0 h 1324913"/>
              <a:gd name="connsiteX0" fmla="*/ 0 w 6197600"/>
              <a:gd name="connsiteY0" fmla="*/ 0 h 1324913"/>
              <a:gd name="connsiteX1" fmla="*/ 6197600 w 6197600"/>
              <a:gd name="connsiteY1" fmla="*/ 0 h 1324913"/>
              <a:gd name="connsiteX2" fmla="*/ 6197600 w 6197600"/>
              <a:gd name="connsiteY2" fmla="*/ 1324913 h 1324913"/>
              <a:gd name="connsiteX3" fmla="*/ 0 w 6197600"/>
              <a:gd name="connsiteY3" fmla="*/ 1324913 h 1324913"/>
              <a:gd name="connsiteX4" fmla="*/ 0 w 6197600"/>
              <a:gd name="connsiteY4" fmla="*/ 0 h 1324913"/>
              <a:gd name="connsiteX0" fmla="*/ 0 w 6197600"/>
              <a:gd name="connsiteY0" fmla="*/ 0 h 1324913"/>
              <a:gd name="connsiteX1" fmla="*/ 6197600 w 6197600"/>
              <a:gd name="connsiteY1" fmla="*/ 0 h 1324913"/>
              <a:gd name="connsiteX2" fmla="*/ 6197600 w 6197600"/>
              <a:gd name="connsiteY2" fmla="*/ 1324913 h 1324913"/>
              <a:gd name="connsiteX3" fmla="*/ 1117600 w 6197600"/>
              <a:gd name="connsiteY3" fmla="*/ 1324913 h 1324913"/>
              <a:gd name="connsiteX4" fmla="*/ 0 w 6197600"/>
              <a:gd name="connsiteY4" fmla="*/ 0 h 1324913"/>
              <a:gd name="connsiteX0" fmla="*/ 0 w 6197600"/>
              <a:gd name="connsiteY0" fmla="*/ 0 h 1324913"/>
              <a:gd name="connsiteX1" fmla="*/ 6197600 w 6197600"/>
              <a:gd name="connsiteY1" fmla="*/ 0 h 1324913"/>
              <a:gd name="connsiteX2" fmla="*/ 6197600 w 6197600"/>
              <a:gd name="connsiteY2" fmla="*/ 1324913 h 1324913"/>
              <a:gd name="connsiteX3" fmla="*/ 1117600 w 6197600"/>
              <a:gd name="connsiteY3" fmla="*/ 1324913 h 1324913"/>
              <a:gd name="connsiteX4" fmla="*/ 0 w 6197600"/>
              <a:gd name="connsiteY4" fmla="*/ 0 h 1324913"/>
              <a:gd name="connsiteX0" fmla="*/ 0 w 6197600"/>
              <a:gd name="connsiteY0" fmla="*/ 90311 h 1415224"/>
              <a:gd name="connsiteX1" fmla="*/ 6197600 w 6197600"/>
              <a:gd name="connsiteY1" fmla="*/ 90311 h 1415224"/>
              <a:gd name="connsiteX2" fmla="*/ 6197600 w 6197600"/>
              <a:gd name="connsiteY2" fmla="*/ 1415224 h 1415224"/>
              <a:gd name="connsiteX3" fmla="*/ 1117600 w 6197600"/>
              <a:gd name="connsiteY3" fmla="*/ 1415224 h 1415224"/>
              <a:gd name="connsiteX4" fmla="*/ 0 w 6197600"/>
              <a:gd name="connsiteY4" fmla="*/ 90311 h 1415224"/>
              <a:gd name="connsiteX0" fmla="*/ 0 w 6197600"/>
              <a:gd name="connsiteY0" fmla="*/ 166992 h 1491905"/>
              <a:gd name="connsiteX1" fmla="*/ 6197600 w 6197600"/>
              <a:gd name="connsiteY1" fmla="*/ 166992 h 1491905"/>
              <a:gd name="connsiteX2" fmla="*/ 6197600 w 6197600"/>
              <a:gd name="connsiteY2" fmla="*/ 1491905 h 1491905"/>
              <a:gd name="connsiteX3" fmla="*/ 1117600 w 6197600"/>
              <a:gd name="connsiteY3" fmla="*/ 1491905 h 1491905"/>
              <a:gd name="connsiteX4" fmla="*/ 0 w 6197600"/>
              <a:gd name="connsiteY4" fmla="*/ 166992 h 1491905"/>
              <a:gd name="connsiteX0" fmla="*/ 0 w 6197600"/>
              <a:gd name="connsiteY0" fmla="*/ 145332 h 1470245"/>
              <a:gd name="connsiteX1" fmla="*/ 6197600 w 6197600"/>
              <a:gd name="connsiteY1" fmla="*/ 145332 h 1470245"/>
              <a:gd name="connsiteX2" fmla="*/ 6197600 w 6197600"/>
              <a:gd name="connsiteY2" fmla="*/ 1470245 h 1470245"/>
              <a:gd name="connsiteX3" fmla="*/ 1117600 w 6197600"/>
              <a:gd name="connsiteY3" fmla="*/ 1470245 h 1470245"/>
              <a:gd name="connsiteX4" fmla="*/ 0 w 6197600"/>
              <a:gd name="connsiteY4" fmla="*/ 145332 h 1470245"/>
              <a:gd name="connsiteX0" fmla="*/ 0 w 6197600"/>
              <a:gd name="connsiteY0" fmla="*/ 145332 h 1470245"/>
              <a:gd name="connsiteX1" fmla="*/ 6197600 w 6197600"/>
              <a:gd name="connsiteY1" fmla="*/ 145332 h 1470245"/>
              <a:gd name="connsiteX2" fmla="*/ 6197600 w 6197600"/>
              <a:gd name="connsiteY2" fmla="*/ 1470245 h 1470245"/>
              <a:gd name="connsiteX3" fmla="*/ 1117600 w 6197600"/>
              <a:gd name="connsiteY3" fmla="*/ 1470245 h 1470245"/>
              <a:gd name="connsiteX4" fmla="*/ 0 w 6197600"/>
              <a:gd name="connsiteY4" fmla="*/ 145332 h 1470245"/>
              <a:gd name="connsiteX0" fmla="*/ 0 w 6197600"/>
              <a:gd name="connsiteY0" fmla="*/ 145332 h 1470245"/>
              <a:gd name="connsiteX1" fmla="*/ 6197600 w 6197600"/>
              <a:gd name="connsiteY1" fmla="*/ 145332 h 1470245"/>
              <a:gd name="connsiteX2" fmla="*/ 6197600 w 6197600"/>
              <a:gd name="connsiteY2" fmla="*/ 1470245 h 1470245"/>
              <a:gd name="connsiteX3" fmla="*/ 1117600 w 6197600"/>
              <a:gd name="connsiteY3" fmla="*/ 1470245 h 1470245"/>
              <a:gd name="connsiteX4" fmla="*/ 0 w 6197600"/>
              <a:gd name="connsiteY4" fmla="*/ 145332 h 1470245"/>
              <a:gd name="connsiteX0" fmla="*/ 0 w 6769100"/>
              <a:gd name="connsiteY0" fmla="*/ 314345 h 1410658"/>
              <a:gd name="connsiteX1" fmla="*/ 6769100 w 6769100"/>
              <a:gd name="connsiteY1" fmla="*/ 85745 h 1410658"/>
              <a:gd name="connsiteX2" fmla="*/ 6769100 w 6769100"/>
              <a:gd name="connsiteY2" fmla="*/ 1410658 h 1410658"/>
              <a:gd name="connsiteX3" fmla="*/ 1689100 w 6769100"/>
              <a:gd name="connsiteY3" fmla="*/ 1410658 h 1410658"/>
              <a:gd name="connsiteX4" fmla="*/ 0 w 6769100"/>
              <a:gd name="connsiteY4" fmla="*/ 314345 h 1410658"/>
              <a:gd name="connsiteX0" fmla="*/ 0 w 6769100"/>
              <a:gd name="connsiteY0" fmla="*/ 366141 h 1462454"/>
              <a:gd name="connsiteX1" fmla="*/ 6769100 w 6769100"/>
              <a:gd name="connsiteY1" fmla="*/ 137541 h 1462454"/>
              <a:gd name="connsiteX2" fmla="*/ 6769100 w 6769100"/>
              <a:gd name="connsiteY2" fmla="*/ 1462454 h 1462454"/>
              <a:gd name="connsiteX3" fmla="*/ 1689100 w 6769100"/>
              <a:gd name="connsiteY3" fmla="*/ 1462454 h 1462454"/>
              <a:gd name="connsiteX4" fmla="*/ 0 w 6769100"/>
              <a:gd name="connsiteY4" fmla="*/ 366141 h 1462454"/>
              <a:gd name="connsiteX0" fmla="*/ 0 w 6769100"/>
              <a:gd name="connsiteY0" fmla="*/ 427610 h 1523923"/>
              <a:gd name="connsiteX1" fmla="*/ 6769100 w 6769100"/>
              <a:gd name="connsiteY1" fmla="*/ 199010 h 1523923"/>
              <a:gd name="connsiteX2" fmla="*/ 6769100 w 6769100"/>
              <a:gd name="connsiteY2" fmla="*/ 1523923 h 1523923"/>
              <a:gd name="connsiteX3" fmla="*/ 1689100 w 6769100"/>
              <a:gd name="connsiteY3" fmla="*/ 1523923 h 1523923"/>
              <a:gd name="connsiteX4" fmla="*/ 0 w 6769100"/>
              <a:gd name="connsiteY4" fmla="*/ 427610 h 1523923"/>
              <a:gd name="connsiteX0" fmla="*/ 0 w 6769100"/>
              <a:gd name="connsiteY0" fmla="*/ 427610 h 1523923"/>
              <a:gd name="connsiteX1" fmla="*/ 6769100 w 6769100"/>
              <a:gd name="connsiteY1" fmla="*/ 199010 h 1523923"/>
              <a:gd name="connsiteX2" fmla="*/ 6769100 w 6769100"/>
              <a:gd name="connsiteY2" fmla="*/ 1523923 h 1523923"/>
              <a:gd name="connsiteX3" fmla="*/ 1689100 w 6769100"/>
              <a:gd name="connsiteY3" fmla="*/ 1523923 h 1523923"/>
              <a:gd name="connsiteX4" fmla="*/ 0 w 6769100"/>
              <a:gd name="connsiteY4" fmla="*/ 427610 h 1523923"/>
              <a:gd name="connsiteX0" fmla="*/ 0 w 6769100"/>
              <a:gd name="connsiteY0" fmla="*/ 427610 h 1523923"/>
              <a:gd name="connsiteX1" fmla="*/ 6769100 w 6769100"/>
              <a:gd name="connsiteY1" fmla="*/ 199010 h 1523923"/>
              <a:gd name="connsiteX2" fmla="*/ 6769100 w 6769100"/>
              <a:gd name="connsiteY2" fmla="*/ 1523923 h 1523923"/>
              <a:gd name="connsiteX3" fmla="*/ 1689100 w 6769100"/>
              <a:gd name="connsiteY3" fmla="*/ 1523923 h 1523923"/>
              <a:gd name="connsiteX4" fmla="*/ 0 w 6769100"/>
              <a:gd name="connsiteY4" fmla="*/ 427610 h 1523923"/>
              <a:gd name="connsiteX0" fmla="*/ 0 w 6769100"/>
              <a:gd name="connsiteY0" fmla="*/ 427610 h 1523923"/>
              <a:gd name="connsiteX1" fmla="*/ 6769100 w 6769100"/>
              <a:gd name="connsiteY1" fmla="*/ 199010 h 1523923"/>
              <a:gd name="connsiteX2" fmla="*/ 6769100 w 6769100"/>
              <a:gd name="connsiteY2" fmla="*/ 1523923 h 1523923"/>
              <a:gd name="connsiteX3" fmla="*/ 1689100 w 6769100"/>
              <a:gd name="connsiteY3" fmla="*/ 1523923 h 1523923"/>
              <a:gd name="connsiteX4" fmla="*/ 0 w 6769100"/>
              <a:gd name="connsiteY4" fmla="*/ 427610 h 1523923"/>
              <a:gd name="connsiteX0" fmla="*/ 0 w 6769100"/>
              <a:gd name="connsiteY0" fmla="*/ 427610 h 1523923"/>
              <a:gd name="connsiteX1" fmla="*/ 6769100 w 6769100"/>
              <a:gd name="connsiteY1" fmla="*/ 199010 h 1523923"/>
              <a:gd name="connsiteX2" fmla="*/ 6769100 w 6769100"/>
              <a:gd name="connsiteY2" fmla="*/ 1523923 h 1523923"/>
              <a:gd name="connsiteX3" fmla="*/ 1689100 w 6769100"/>
              <a:gd name="connsiteY3" fmla="*/ 1523923 h 1523923"/>
              <a:gd name="connsiteX4" fmla="*/ 0 w 6769100"/>
              <a:gd name="connsiteY4" fmla="*/ 427610 h 152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9100" h="1523923">
                <a:moveTo>
                  <a:pt x="0" y="427610"/>
                </a:moveTo>
                <a:cubicBezTo>
                  <a:pt x="579967" y="33910"/>
                  <a:pt x="5363633" y="-181990"/>
                  <a:pt x="6769100" y="199010"/>
                </a:cubicBezTo>
                <a:lnTo>
                  <a:pt x="6769100" y="1523923"/>
                </a:lnTo>
                <a:cubicBezTo>
                  <a:pt x="5050367" y="1117523"/>
                  <a:pt x="2912533" y="1295323"/>
                  <a:pt x="1689100" y="1523923"/>
                </a:cubicBezTo>
                <a:cubicBezTo>
                  <a:pt x="1511300" y="218685"/>
                  <a:pt x="0" y="869248"/>
                  <a:pt x="0" y="42761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Block Arc 3">
            <a:extLst>
              <a:ext uri="{FF2B5EF4-FFF2-40B4-BE49-F238E27FC236}">
                <a16:creationId xmlns:a16="http://schemas.microsoft.com/office/drawing/2014/main" id="{BC5F1A38-F6E5-4302-A0B2-026173D21D79}"/>
              </a:ext>
            </a:extLst>
          </p:cNvPr>
          <p:cNvSpPr/>
          <p:nvPr/>
        </p:nvSpPr>
        <p:spPr>
          <a:xfrm>
            <a:off x="2763393" y="2932130"/>
            <a:ext cx="1910940" cy="2013653"/>
          </a:xfrm>
          <a:prstGeom prst="blockArc">
            <a:avLst>
              <a:gd name="adj1" fmla="val 21590014"/>
              <a:gd name="adj2" fmla="val 16405680"/>
              <a:gd name="adj3" fmla="val 10182"/>
            </a:avLst>
          </a:prstGeom>
          <a:solidFill>
            <a:srgbClr val="407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1" name="Block Arc 7">
            <a:extLst>
              <a:ext uri="{FF2B5EF4-FFF2-40B4-BE49-F238E27FC236}">
                <a16:creationId xmlns:a16="http://schemas.microsoft.com/office/drawing/2014/main" id="{3E743BD5-2A5E-4072-B0D5-07F95BD2014C}"/>
              </a:ext>
            </a:extLst>
          </p:cNvPr>
          <p:cNvSpPr/>
          <p:nvPr/>
        </p:nvSpPr>
        <p:spPr>
          <a:xfrm rot="5400000">
            <a:off x="3645351" y="1683526"/>
            <a:ext cx="2083963" cy="2008982"/>
          </a:xfrm>
          <a:prstGeom prst="blockArc">
            <a:avLst>
              <a:gd name="adj1" fmla="val 2869218"/>
              <a:gd name="adj2" fmla="val 17062686"/>
              <a:gd name="adj3" fmla="val 12081"/>
            </a:avLst>
          </a:prstGeom>
          <a:solidFill>
            <a:srgbClr val="003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" name="Isosceles Triangle 4">
            <a:extLst>
              <a:ext uri="{FF2B5EF4-FFF2-40B4-BE49-F238E27FC236}">
                <a16:creationId xmlns:a16="http://schemas.microsoft.com/office/drawing/2014/main" id="{C368623D-58B2-488A-ABFF-89E8216CA1A8}"/>
              </a:ext>
            </a:extLst>
          </p:cNvPr>
          <p:cNvSpPr/>
          <p:nvPr/>
        </p:nvSpPr>
        <p:spPr>
          <a:xfrm>
            <a:off x="4375041" y="3690699"/>
            <a:ext cx="373858" cy="321948"/>
          </a:xfrm>
          <a:prstGeom prst="triangle">
            <a:avLst/>
          </a:prstGeom>
          <a:solidFill>
            <a:srgbClr val="407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3" name="Isosceles Triangle 9">
            <a:extLst>
              <a:ext uri="{FF2B5EF4-FFF2-40B4-BE49-F238E27FC236}">
                <a16:creationId xmlns:a16="http://schemas.microsoft.com/office/drawing/2014/main" id="{3387A1E3-0834-480C-B909-96112A3B8316}"/>
              </a:ext>
            </a:extLst>
          </p:cNvPr>
          <p:cNvSpPr/>
          <p:nvPr/>
        </p:nvSpPr>
        <p:spPr>
          <a:xfrm rot="12353748">
            <a:off x="5288522" y="2847769"/>
            <a:ext cx="373858" cy="321948"/>
          </a:xfrm>
          <a:prstGeom prst="triangle">
            <a:avLst/>
          </a:prstGeom>
          <a:solidFill>
            <a:srgbClr val="003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78FD47-6DBE-4C1B-A4C9-DD0ECA8F968D}"/>
              </a:ext>
            </a:extLst>
          </p:cNvPr>
          <p:cNvSpPr txBox="1"/>
          <p:nvPr/>
        </p:nvSpPr>
        <p:spPr>
          <a:xfrm>
            <a:off x="159187" y="5113302"/>
            <a:ext cx="3339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and accurate quantification of materials, automated budget, documentation of all information, etc.</a:t>
            </a:r>
            <a:endParaRPr lang="pt-BR" altLang="ko-K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01085C-1752-4343-BC05-C7422535F651}"/>
              </a:ext>
            </a:extLst>
          </p:cNvPr>
          <p:cNvSpPr txBox="1"/>
          <p:nvPr/>
        </p:nvSpPr>
        <p:spPr>
          <a:xfrm>
            <a:off x="5112908" y="1362836"/>
            <a:ext cx="2059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600" b="1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VISUALIZATION</a:t>
            </a:r>
            <a:endParaRPr lang="ko-KR" altLang="en-US" sz="1600" b="1" cap="sm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54BE833D-4978-4D27-B77A-6ABF01DC94C7}"/>
              </a:ext>
            </a:extLst>
          </p:cNvPr>
          <p:cNvSpPr txBox="1"/>
          <p:nvPr/>
        </p:nvSpPr>
        <p:spPr>
          <a:xfrm>
            <a:off x="6938537" y="1403724"/>
            <a:ext cx="2220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various types of solutions for buildings, have a complete spatial view, etc.</a:t>
            </a:r>
            <a:endParaRPr lang="ko-KR" alt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CBE99639-1817-4B8C-B217-738D6E1ABAAB}"/>
              </a:ext>
            </a:extLst>
          </p:cNvPr>
          <p:cNvSpPr txBox="1"/>
          <p:nvPr/>
        </p:nvSpPr>
        <p:spPr>
          <a:xfrm>
            <a:off x="6566068" y="4235858"/>
            <a:ext cx="2641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Multidisciplinary participation incorporated, where everyone has a global understanding of the project. Verification of model incompatibility, identifying overlaps, conflicts, errors and omissions</a:t>
            </a:r>
            <a:r>
              <a:rPr lang="pt-BR" altLang="ko-K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0542708A-64B5-4FAD-BB0B-162D43DCF39A}"/>
              </a:ext>
            </a:extLst>
          </p:cNvPr>
          <p:cNvSpPr txBox="1"/>
          <p:nvPr/>
        </p:nvSpPr>
        <p:spPr>
          <a:xfrm>
            <a:off x="6013538" y="3674630"/>
            <a:ext cx="2878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ko-KR" sz="1400" b="1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AND COMPATIBILIZATION</a:t>
            </a: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06D61834-63EA-44BA-860F-129ABAAE4729}"/>
              </a:ext>
            </a:extLst>
          </p:cNvPr>
          <p:cNvSpPr txBox="1"/>
          <p:nvPr/>
        </p:nvSpPr>
        <p:spPr>
          <a:xfrm>
            <a:off x="47013" y="4313718"/>
            <a:ext cx="29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QUANTIFICATION AND DOCUMENTATION</a:t>
            </a:r>
            <a:endParaRPr lang="ko-KR" altLang="en-US" b="1" cap="sm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Resultado de imagem para projeto de edificio png">
            <a:extLst>
              <a:ext uri="{FF2B5EF4-FFF2-40B4-BE49-F238E27FC236}">
                <a16:creationId xmlns:a16="http://schemas.microsoft.com/office/drawing/2014/main" id="{B17AC38C-EEFA-46CC-9DDA-1A0A1143B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8" r="23089"/>
          <a:stretch/>
        </p:blipFill>
        <p:spPr bwMode="auto">
          <a:xfrm>
            <a:off x="4250993" y="2126937"/>
            <a:ext cx="948948" cy="90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magem relacionada">
            <a:extLst>
              <a:ext uri="{FF2B5EF4-FFF2-40B4-BE49-F238E27FC236}">
                <a16:creationId xmlns:a16="http://schemas.microsoft.com/office/drawing/2014/main" id="{CB2E18F6-2629-4EEB-AA25-4D4D5F572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1" b="15439"/>
          <a:stretch/>
        </p:blipFill>
        <p:spPr bwMode="auto">
          <a:xfrm>
            <a:off x="3221260" y="3474843"/>
            <a:ext cx="1008405" cy="84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Imagem relacionada">
            <a:extLst>
              <a:ext uri="{FF2B5EF4-FFF2-40B4-BE49-F238E27FC236}">
                <a16:creationId xmlns:a16="http://schemas.microsoft.com/office/drawing/2014/main" id="{B819236F-197B-4DC4-9140-F4ABA5CC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216" y="3493324"/>
            <a:ext cx="1122855" cy="112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Block Arc 6">
            <a:extLst>
              <a:ext uri="{FF2B5EF4-FFF2-40B4-BE49-F238E27FC236}">
                <a16:creationId xmlns:a16="http://schemas.microsoft.com/office/drawing/2014/main" id="{BCF1E93A-1703-41F8-81EA-BF0B51BE2639}"/>
              </a:ext>
            </a:extLst>
          </p:cNvPr>
          <p:cNvSpPr/>
          <p:nvPr/>
        </p:nvSpPr>
        <p:spPr>
          <a:xfrm rot="5400000" flipH="1" flipV="1">
            <a:off x="4718586" y="3111491"/>
            <a:ext cx="2013652" cy="1989969"/>
          </a:xfrm>
          <a:prstGeom prst="blockArc">
            <a:avLst>
              <a:gd name="adj1" fmla="val 21496513"/>
              <a:gd name="adj2" fmla="val 17721114"/>
              <a:gd name="adj3" fmla="val 11578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26" name="Isosceles Triangle 10">
            <a:extLst>
              <a:ext uri="{FF2B5EF4-FFF2-40B4-BE49-F238E27FC236}">
                <a16:creationId xmlns:a16="http://schemas.microsoft.com/office/drawing/2014/main" id="{3A1E8DD5-6074-4E6D-8AC8-F3E9BC305C53}"/>
              </a:ext>
            </a:extLst>
          </p:cNvPr>
          <p:cNvSpPr/>
          <p:nvPr/>
        </p:nvSpPr>
        <p:spPr>
          <a:xfrm rot="16200000">
            <a:off x="5379770" y="3051835"/>
            <a:ext cx="373459" cy="322294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68603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>
            <a:extLst>
              <a:ext uri="{FF2B5EF4-FFF2-40B4-BE49-F238E27FC236}">
                <a16:creationId xmlns:a16="http://schemas.microsoft.com/office/drawing/2014/main" id="{8A1A86E9-0A89-40B7-8C00-18CC5AFC87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1" t="13970" r="16677" b="15744"/>
          <a:stretch/>
        </p:blipFill>
        <p:spPr>
          <a:xfrm>
            <a:off x="2101737" y="1124744"/>
            <a:ext cx="4891437" cy="5184576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C13C8F-3EAE-444A-B679-F9FB0E356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28600"/>
            <a:ext cx="7436296" cy="679920"/>
          </a:xfrm>
        </p:spPr>
        <p:txBody>
          <a:bodyPr>
            <a:normAutofit/>
          </a:bodyPr>
          <a:lstStyle/>
          <a:p>
            <a:r>
              <a:rPr lang="en-US" dirty="0"/>
              <a:t>BIM Dimensions</a:t>
            </a:r>
          </a:p>
        </p:txBody>
      </p:sp>
    </p:spTree>
    <p:extLst>
      <p:ext uri="{BB962C8B-B14F-4D97-AF65-F5344CB8AC3E}">
        <p14:creationId xmlns:p14="http://schemas.microsoft.com/office/powerpoint/2010/main" val="394147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298DD4E-A6F9-47D8-8A00-B98EF826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clear advantages of BIM solutions</a:t>
            </a:r>
            <a:endParaRPr lang="pt-BR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C96E162-C78E-494A-AEF4-11FDDBA5122C}"/>
              </a:ext>
            </a:extLst>
          </p:cNvPr>
          <p:cNvCxnSpPr>
            <a:cxnSpLocks/>
          </p:cNvCxnSpPr>
          <p:nvPr/>
        </p:nvCxnSpPr>
        <p:spPr>
          <a:xfrm>
            <a:off x="3073632" y="1340768"/>
            <a:ext cx="0" cy="49685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BB55F867-EA2C-4D88-AD4A-9FE7064DE8F2}"/>
              </a:ext>
            </a:extLst>
          </p:cNvPr>
          <p:cNvSpPr/>
          <p:nvPr/>
        </p:nvSpPr>
        <p:spPr>
          <a:xfrm>
            <a:off x="151191" y="1124744"/>
            <a:ext cx="2736301" cy="432048"/>
          </a:xfrm>
          <a:prstGeom prst="rect">
            <a:avLst/>
          </a:prstGeom>
          <a:solidFill>
            <a:srgbClr val="407EC9"/>
          </a:solidFill>
          <a:ln>
            <a:solidFill>
              <a:srgbClr val="407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Pre-Construction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6579C88F-D2D1-4B17-88A2-DB10F6F2E8B4}"/>
              </a:ext>
            </a:extLst>
          </p:cNvPr>
          <p:cNvSpPr/>
          <p:nvPr/>
        </p:nvSpPr>
        <p:spPr>
          <a:xfrm>
            <a:off x="3243848" y="1124744"/>
            <a:ext cx="2736301" cy="432048"/>
          </a:xfrm>
          <a:prstGeom prst="rect">
            <a:avLst/>
          </a:prstGeom>
          <a:solidFill>
            <a:srgbClr val="407EC9"/>
          </a:solidFill>
          <a:ln>
            <a:solidFill>
              <a:srgbClr val="407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During Construction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1EDFD14-00F7-4A1A-ADC8-107955597F9A}"/>
              </a:ext>
            </a:extLst>
          </p:cNvPr>
          <p:cNvSpPr/>
          <p:nvPr/>
        </p:nvSpPr>
        <p:spPr>
          <a:xfrm>
            <a:off x="6282007" y="1124744"/>
            <a:ext cx="2736301" cy="432048"/>
          </a:xfrm>
          <a:prstGeom prst="rect">
            <a:avLst/>
          </a:prstGeom>
          <a:solidFill>
            <a:srgbClr val="407EC9"/>
          </a:solidFill>
          <a:ln>
            <a:solidFill>
              <a:srgbClr val="407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Post-Construction</a:t>
            </a: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E43B63B2-5D41-4F07-9D3E-C5857C6A1545}"/>
              </a:ext>
            </a:extLst>
          </p:cNvPr>
          <p:cNvCxnSpPr>
            <a:cxnSpLocks/>
          </p:cNvCxnSpPr>
          <p:nvPr/>
        </p:nvCxnSpPr>
        <p:spPr>
          <a:xfrm>
            <a:off x="6156176" y="1340768"/>
            <a:ext cx="0" cy="49685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9857673-7421-46B3-BA24-74CD06EDD810}"/>
              </a:ext>
            </a:extLst>
          </p:cNvPr>
          <p:cNvSpPr txBox="1"/>
          <p:nvPr/>
        </p:nvSpPr>
        <p:spPr>
          <a:xfrm>
            <a:off x="-8911" y="1773016"/>
            <a:ext cx="3082533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Different project alternatives can be tested quickly;</a:t>
            </a:r>
          </a:p>
          <a:p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Analysis of costs, human resources, energy, acoustics, lighting, impacts, etc;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Improvement in the decision-making process;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Work done collaboratively, without loss of information</a:t>
            </a:r>
            <a:r>
              <a:rPr lang="en-AU" sz="16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Design interference between disciplines corrected before construction</a:t>
            </a:r>
            <a:r>
              <a:rPr lang="en-AU" sz="1600" dirty="0"/>
              <a:t>.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6CF2A9C9-47A3-45B7-80B4-44FACB54514D}"/>
              </a:ext>
            </a:extLst>
          </p:cNvPr>
          <p:cNvSpPr txBox="1"/>
          <p:nvPr/>
        </p:nvSpPr>
        <p:spPr>
          <a:xfrm>
            <a:off x="3073643" y="1773015"/>
            <a:ext cx="3082533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Constantly monitor project progress in real-time;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Safer construction, with hazards predicted in advance</a:t>
            </a:r>
            <a:r>
              <a:rPr lang="en-AU" sz="16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changes need to be made during the construction work, the project can be easily updated, and modifications can be tested on the digital model</a:t>
            </a:r>
            <a:r>
              <a:rPr lang="en-AU" sz="16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the BIM model linked to virtual reality to help monitor the work.</a:t>
            </a:r>
            <a:endParaRPr lang="en-AU" sz="1600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E007F99A-2A6B-4EEE-A123-4D0D6299E6F7}"/>
              </a:ext>
            </a:extLst>
          </p:cNvPr>
          <p:cNvSpPr txBox="1"/>
          <p:nvPr/>
        </p:nvSpPr>
        <p:spPr>
          <a:xfrm>
            <a:off x="6158409" y="1773014"/>
            <a:ext cx="2859897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Project evaluation made quickly, as all information related to all phases of the project is centralized in the same digital model;</a:t>
            </a:r>
          </a:p>
          <a:p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Decisions made in other phases can be audited, and lessons applied to future projects can be generated</a:t>
            </a:r>
            <a:r>
              <a:rPr lang="en-AU" sz="16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BIM model can be fed with information regarding the use and maintenance of the building so that the digital model can be used as a tracking tool.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5154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cursos do Navisworks | Novidades do Navisworks 2021 | Autodesk">
            <a:extLst>
              <a:ext uri="{FF2B5EF4-FFF2-40B4-BE49-F238E27FC236}">
                <a16:creationId xmlns:a16="http://schemas.microsoft.com/office/drawing/2014/main" id="{7B13BD23-114C-4D9C-A9C9-5A2BB193A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3" r="1" b="2407"/>
          <a:stretch/>
        </p:blipFill>
        <p:spPr bwMode="auto">
          <a:xfrm>
            <a:off x="179512" y="1124744"/>
            <a:ext cx="8735888" cy="518457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itle 2">
            <a:extLst>
              <a:ext uri="{FF2B5EF4-FFF2-40B4-BE49-F238E27FC236}">
                <a16:creationId xmlns:a16="http://schemas.microsoft.com/office/drawing/2014/main" id="{CC3A5053-31C6-4AC1-8FDB-AB13BC1A8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28600"/>
            <a:ext cx="7436296" cy="679920"/>
          </a:xfrm>
        </p:spPr>
        <p:txBody>
          <a:bodyPr/>
          <a:lstStyle/>
          <a:p>
            <a:r>
              <a:rPr lang="en-US" dirty="0"/>
              <a:t>Projects Examples</a:t>
            </a:r>
          </a:p>
        </p:txBody>
      </p:sp>
    </p:spTree>
    <p:extLst>
      <p:ext uri="{BB962C8B-B14F-4D97-AF65-F5344CB8AC3E}">
        <p14:creationId xmlns:p14="http://schemas.microsoft.com/office/powerpoint/2010/main" val="3297748316"/>
      </p:ext>
    </p:extLst>
  </p:cSld>
  <p:clrMapOvr>
    <a:masterClrMapping/>
  </p:clrMapOvr>
</p:sld>
</file>

<file path=ppt/theme/theme1.xml><?xml version="1.0" encoding="utf-8"?>
<a:theme xmlns:a="http://schemas.openxmlformats.org/drawingml/2006/main" name="EIT Template for lectures and tutorials template">
  <a:themeElements>
    <a:clrScheme name="EIT Colour Scheme 2019">
      <a:dk1>
        <a:sysClr val="windowText" lastClr="000000"/>
      </a:dk1>
      <a:lt1>
        <a:sysClr val="window" lastClr="FFFFFF"/>
      </a:lt1>
      <a:dk2>
        <a:srgbClr val="003A70"/>
      </a:dk2>
      <a:lt2>
        <a:srgbClr val="EEECE1"/>
      </a:lt2>
      <a:accent1>
        <a:srgbClr val="7BA4DB"/>
      </a:accent1>
      <a:accent2>
        <a:srgbClr val="E87722"/>
      </a:accent2>
      <a:accent3>
        <a:srgbClr val="4F81BD"/>
      </a:accent3>
      <a:accent4>
        <a:srgbClr val="4BACC6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723</Words>
  <Application>Microsoft Office PowerPoint</Application>
  <PresentationFormat>Apresentação na tela (4:3)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Open Sans</vt:lpstr>
      <vt:lpstr>Tahoma</vt:lpstr>
      <vt:lpstr>Wingdings</vt:lpstr>
      <vt:lpstr>EIT Template for lectures and tutorials template</vt:lpstr>
      <vt:lpstr>Bachelor of Science (Civil/Structural Engineering) </vt:lpstr>
      <vt:lpstr>Agenda</vt:lpstr>
      <vt:lpstr>Historical Evolution</vt:lpstr>
      <vt:lpstr>Historical Evolution</vt:lpstr>
      <vt:lpstr>CAD vs. BIM</vt:lpstr>
      <vt:lpstr>BIM Methodology</vt:lpstr>
      <vt:lpstr>BIM Dimensions</vt:lpstr>
      <vt:lpstr>The clear advantages of BIM solutions</vt:lpstr>
      <vt:lpstr>Projects Examples</vt:lpstr>
      <vt:lpstr>Projects Examples</vt:lpstr>
      <vt:lpstr>Projects Examples</vt:lpstr>
      <vt:lpstr>Projects Examples</vt:lpstr>
      <vt:lpstr>Projects Examples</vt:lpstr>
      <vt:lpstr>References</vt:lpstr>
      <vt:lpstr>Time to practice!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Bachelor of Science (Civil/Structural Engineering) </dc:title>
  <dc:creator>Karoline Figueiredo</dc:creator>
  <cp:lastModifiedBy>Karoline Figueiredo</cp:lastModifiedBy>
  <cp:revision>4</cp:revision>
  <dcterms:created xsi:type="dcterms:W3CDTF">2020-11-23T11:56:19Z</dcterms:created>
  <dcterms:modified xsi:type="dcterms:W3CDTF">2020-11-23T12:30:27Z</dcterms:modified>
</cp:coreProperties>
</file>