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92" r:id="rId6"/>
    <p:sldId id="261" r:id="rId7"/>
    <p:sldId id="283" r:id="rId8"/>
    <p:sldId id="293" r:id="rId9"/>
    <p:sldId id="273" r:id="rId10"/>
    <p:sldId id="275" r:id="rId11"/>
    <p:sldId id="278" r:id="rId12"/>
    <p:sldId id="277" r:id="rId13"/>
    <p:sldId id="276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80" r:id="rId26"/>
    <p:sldId id="281" r:id="rId27"/>
    <p:sldId id="288" r:id="rId28"/>
    <p:sldId id="287" r:id="rId29"/>
    <p:sldId id="286" r:id="rId30"/>
    <p:sldId id="284" r:id="rId31"/>
    <p:sldId id="289" r:id="rId32"/>
    <p:sldId id="291" r:id="rId33"/>
    <p:sldId id="290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757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04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0182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083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514032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1880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6212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871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803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506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287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400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466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760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783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465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C959F-CBF7-4B88-8279-37F959CC752E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099A03D-6C84-49EF-9BAA-5933C39077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808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2.emf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B1D0C-7A4F-4AD2-A530-CDC1C64AFE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7565" y="2425148"/>
            <a:ext cx="10018644" cy="1625685"/>
          </a:xfrm>
        </p:spPr>
        <p:txBody>
          <a:bodyPr/>
          <a:lstStyle/>
          <a:p>
            <a:pPr algn="ctr"/>
            <a:r>
              <a:rPr lang="en-US" dirty="0"/>
              <a:t>Gear Unit for a Hydronic Valve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E2F154-6EE1-45C8-BC77-B5CB716EA7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Rodenas Tornero, José Miguel – </a:t>
            </a:r>
            <a:r>
              <a:rPr lang="en-US" dirty="0" err="1"/>
              <a:t>Badpuppet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005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61ABC0-ED4F-49BF-A8D5-56A6B7758D3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7333" y="1303339"/>
                <a:ext cx="7353484" cy="5794147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000" dirty="0"/>
                  <a:t>Motion Simulation – Preprocess Simulation</a:t>
                </a:r>
              </a:p>
              <a:p>
                <a:pPr marL="457200" indent="-457200" algn="just">
                  <a:buFont typeface="+mj-lt"/>
                  <a:buAutoNum type="arabicPeriod"/>
                </a:pPr>
                <a:r>
                  <a:rPr lang="en-US" sz="2000" dirty="0"/>
                  <a:t>Conditions for Output Shaft RPM</a:t>
                </a:r>
              </a:p>
              <a:p>
                <a:pPr algn="just">
                  <a:buFontTx/>
                  <a:buChar char="-"/>
                </a:pPr>
                <a:r>
                  <a:rPr lang="en-US" sz="2000" dirty="0"/>
                  <a:t>Gear Ratios</a:t>
                </a:r>
              </a:p>
              <a:p>
                <a:pPr algn="just">
                  <a:buFontTx/>
                  <a:buChar char="-"/>
                </a:pPr>
                <a:r>
                  <a:rPr lang="en-US" sz="2000" dirty="0"/>
                  <a:t>Electric Motor RPM: 523 RPM</a:t>
                </a:r>
              </a:p>
              <a:p>
                <a:pPr marL="0" indent="0" algn="just">
                  <a:buNone/>
                </a:pPr>
                <a:endParaRPr lang="en-US" sz="2000" dirty="0"/>
              </a:p>
              <a:p>
                <a:pPr marL="457200" indent="-457200" algn="just">
                  <a:buFont typeface="+mj-lt"/>
                  <a:buAutoNum type="arabicPeriod" startAt="2"/>
                </a:pPr>
                <a:r>
                  <a:rPr lang="en-US" sz="2000" dirty="0"/>
                  <a:t>Conditions for Friction Force</a:t>
                </a:r>
              </a:p>
              <a:p>
                <a:pPr algn="just">
                  <a:buFontTx/>
                  <a:buChar char="-"/>
                </a:pPr>
                <a:r>
                  <a:rPr lang="en-US" sz="2000" dirty="0"/>
                  <a:t>Gear Ratios</a:t>
                </a:r>
              </a:p>
              <a:p>
                <a:pPr algn="just">
                  <a:buFontTx/>
                  <a:buChar char="-"/>
                </a:pPr>
                <a:r>
                  <a:rPr lang="en-US" sz="2000" dirty="0"/>
                  <a:t>Electric Motor RPM: 523 RPM</a:t>
                </a:r>
              </a:p>
              <a:p>
                <a:pPr algn="just">
                  <a:buFontTx/>
                  <a:buChar char="-"/>
                </a:pPr>
                <a:r>
                  <a:rPr lang="en-US" sz="2000" dirty="0"/>
                  <a:t>Electric Motor Torque: 0,044 Nm</a:t>
                </a:r>
              </a:p>
              <a:p>
                <a:pPr algn="just">
                  <a:buFontTx/>
                  <a:buChar char="-"/>
                </a:pPr>
                <a:r>
                  <a:rPr lang="en-US" sz="2000" dirty="0"/>
                  <a:t>Axial Force due to helical gears: 991 N</a:t>
                </a:r>
              </a:p>
              <a:p>
                <a:pPr algn="just">
                  <a:buFontTx/>
                  <a:buChar char="-"/>
                </a:pPr>
                <a:r>
                  <a:rPr lang="en-US" sz="2000" dirty="0"/>
                  <a:t>Contact Relation between bodies</a:t>
                </a:r>
              </a:p>
              <a:p>
                <a:pPr algn="just">
                  <a:buFontTx/>
                  <a:buChar char="-"/>
                </a:pPr>
                <a:r>
                  <a:rPr lang="en-US" sz="2000" dirty="0"/>
                  <a:t>Material: Steel (Greasy)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2000" b="0" i="1" smtClean="0">
                            <a:latin typeface="Cambria Math" panose="02040503050406030204" pitchFamily="18" charset="0"/>
                          </a:rPr>
                          <m:t>μ</m:t>
                        </m:r>
                      </m:e>
                      <m:sub>
                        <m:r>
                          <a:rPr lang="es-ES" sz="2000" b="0" i="1" smtClean="0">
                            <a:latin typeface="Cambria Math" panose="02040503050406030204" pitchFamily="18" charset="0"/>
                          </a:rPr>
                          <m:t>𝑘𝑖𝑛𝑒𝑡𝑖𝑐</m:t>
                        </m:r>
                      </m:sub>
                    </m:sSub>
                    <m:r>
                      <a:rPr lang="es-ES" sz="2000" b="0" i="1" smtClean="0">
                        <a:latin typeface="Cambria Math" panose="02040503050406030204" pitchFamily="18" charset="0"/>
                      </a:rPr>
                      <m:t>=0,05</m:t>
                    </m:r>
                  </m:oMath>
                </a14:m>
                <a:endParaRPr lang="en-US" sz="2000" dirty="0"/>
              </a:p>
              <a:p>
                <a:pPr>
                  <a:buFontTx/>
                  <a:buChar char="-"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61ABC0-ED4F-49BF-A8D5-56A6B7758D3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3" y="1303339"/>
                <a:ext cx="7353484" cy="5794147"/>
              </a:xfrm>
              <a:blipFill>
                <a:blip r:embed="rId2"/>
                <a:stretch>
                  <a:fillRect l="-332" t="-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8347CDDE-4A15-4304-8A3A-25F9C67D9483}"/>
              </a:ext>
            </a:extLst>
          </p:cNvPr>
          <p:cNvSpPr/>
          <p:nvPr/>
        </p:nvSpPr>
        <p:spPr>
          <a:xfrm>
            <a:off x="6109252" y="5253984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000" dirty="0"/>
              <a:t>Note: Since the axial force on the shaft 5 is too big, the </a:t>
            </a:r>
            <a:r>
              <a:rPr lang="en-US" sz="2000" dirty="0" err="1"/>
              <a:t>OldHam</a:t>
            </a:r>
            <a:r>
              <a:rPr lang="en-US" sz="2000" dirty="0"/>
              <a:t> connection diameter has been increased. This has been taken into account in the friction simulation study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C9E503-6A0C-4792-BB8A-4847B153B7C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7998" y="34284"/>
            <a:ext cx="12068175" cy="521970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762CE4D-C267-4616-AC41-CF365B83117A}"/>
              </a:ext>
            </a:extLst>
          </p:cNvPr>
          <p:cNvCxnSpPr>
            <a:cxnSpLocks/>
          </p:cNvCxnSpPr>
          <p:nvPr/>
        </p:nvCxnSpPr>
        <p:spPr>
          <a:xfrm flipV="1">
            <a:off x="6745357" y="2504661"/>
            <a:ext cx="1603513" cy="10601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3688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otionSimulation">
            <a:hlinkClick r:id="" action="ppaction://media"/>
            <a:extLst>
              <a:ext uri="{FF2B5EF4-FFF2-40B4-BE49-F238E27FC236}">
                <a16:creationId xmlns:a16="http://schemas.microsoft.com/office/drawing/2014/main" id="{A20E996F-6A55-47B1-9345-79854E16722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29218" y="770241"/>
            <a:ext cx="5906329" cy="31185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180EE5-A7B8-4AE2-8923-700589C465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674" y="3594059"/>
            <a:ext cx="6046946" cy="32206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4562323" cy="5053917"/>
          </a:xfrm>
        </p:spPr>
        <p:txBody>
          <a:bodyPr>
            <a:normAutofit/>
          </a:bodyPr>
          <a:lstStyle/>
          <a:p>
            <a:r>
              <a:rPr lang="en-US" sz="2000" dirty="0"/>
              <a:t>Motion Simulation – Results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Output Shaft RPM</a:t>
            </a:r>
          </a:p>
          <a:p>
            <a:pPr marL="0" indent="0" algn="just">
              <a:buNone/>
            </a:pPr>
            <a:r>
              <a:rPr lang="en-US" sz="2000" dirty="0"/>
              <a:t>The solution is exactly 6 deg/s, which is the same as 1RPM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18250D-961B-4A1A-9134-73EB832472B7}"/>
              </a:ext>
            </a:extLst>
          </p:cNvPr>
          <p:cNvSpPr txBox="1"/>
          <p:nvPr/>
        </p:nvSpPr>
        <p:spPr>
          <a:xfrm>
            <a:off x="6724620" y="3888783"/>
            <a:ext cx="2994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Velocity of the video x0,25</a:t>
            </a:r>
          </a:p>
        </p:txBody>
      </p:sp>
    </p:spTree>
    <p:extLst>
      <p:ext uri="{BB962C8B-B14F-4D97-AF65-F5344CB8AC3E}">
        <p14:creationId xmlns:p14="http://schemas.microsoft.com/office/powerpoint/2010/main" val="420206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2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4562323" cy="5053917"/>
          </a:xfrm>
        </p:spPr>
        <p:txBody>
          <a:bodyPr>
            <a:normAutofit/>
          </a:bodyPr>
          <a:lstStyle/>
          <a:p>
            <a:r>
              <a:rPr lang="en-US" sz="2000" dirty="0"/>
              <a:t>Motion Simulation – Results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en-US" sz="2000" dirty="0"/>
              <a:t>Output Shaft Torque</a:t>
            </a:r>
          </a:p>
          <a:p>
            <a:pPr marL="0" indent="0" algn="just">
              <a:buNone/>
            </a:pPr>
            <a:r>
              <a:rPr lang="en-US" sz="2000" dirty="0"/>
              <a:t>The solution oscillates between 770 and 650 </a:t>
            </a:r>
            <a:r>
              <a:rPr lang="en-US" sz="2000" dirty="0" err="1"/>
              <a:t>Nmm</a:t>
            </a:r>
            <a:r>
              <a:rPr lang="en-US" sz="2000" dirty="0"/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56A98B-8732-439C-BB35-42FE437DED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7998" y="0"/>
            <a:ext cx="12068174" cy="521970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6E192AB-4629-4AE1-9466-D943D9809174}"/>
              </a:ext>
            </a:extLst>
          </p:cNvPr>
          <p:cNvCxnSpPr>
            <a:cxnSpLocks/>
          </p:cNvCxnSpPr>
          <p:nvPr/>
        </p:nvCxnSpPr>
        <p:spPr>
          <a:xfrm flipV="1">
            <a:off x="7271657" y="2888343"/>
            <a:ext cx="798286" cy="11756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7A9F6D5-57FD-48B3-8293-C76C0E3F3B15}"/>
              </a:ext>
            </a:extLst>
          </p:cNvPr>
          <p:cNvCxnSpPr>
            <a:cxnSpLocks/>
          </p:cNvCxnSpPr>
          <p:nvPr/>
        </p:nvCxnSpPr>
        <p:spPr>
          <a:xfrm flipV="1">
            <a:off x="8069943" y="2467429"/>
            <a:ext cx="232228" cy="27522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AFCFBD9-43C3-4DEF-8C17-AE81C33348ED}"/>
              </a:ext>
            </a:extLst>
          </p:cNvPr>
          <p:cNvSpPr txBox="1"/>
          <p:nvPr/>
        </p:nvSpPr>
        <p:spPr>
          <a:xfrm>
            <a:off x="6879771" y="4064000"/>
            <a:ext cx="798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Body1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FD9D1A-2EF7-4249-AF86-F1E66F1D7942}"/>
              </a:ext>
            </a:extLst>
          </p:cNvPr>
          <p:cNvSpPr txBox="1"/>
          <p:nvPr/>
        </p:nvSpPr>
        <p:spPr>
          <a:xfrm>
            <a:off x="7503885" y="5204403"/>
            <a:ext cx="798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Body2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0403EC-B907-4FC5-9274-FF9C4FF63FFA}"/>
              </a:ext>
            </a:extLst>
          </p:cNvPr>
          <p:cNvSpPr txBox="1"/>
          <p:nvPr/>
        </p:nvSpPr>
        <p:spPr>
          <a:xfrm>
            <a:off x="8490854" y="5534524"/>
            <a:ext cx="1896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Friction Bodies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1A08286-A273-4EEB-A60C-AA2F13F753AA}"/>
              </a:ext>
            </a:extLst>
          </p:cNvPr>
          <p:cNvCxnSpPr>
            <a:cxnSpLocks/>
          </p:cNvCxnSpPr>
          <p:nvPr/>
        </p:nvCxnSpPr>
        <p:spPr>
          <a:xfrm flipH="1" flipV="1">
            <a:off x="9361710" y="2609850"/>
            <a:ext cx="643470" cy="1623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071F3C34-F21A-4D6E-AC05-1B9A768CB2C7}"/>
              </a:ext>
            </a:extLst>
          </p:cNvPr>
          <p:cNvSpPr txBox="1"/>
          <p:nvPr/>
        </p:nvSpPr>
        <p:spPr>
          <a:xfrm>
            <a:off x="9293980" y="3059668"/>
            <a:ext cx="1449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Axial Force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D9CEA8-19B6-40BA-943B-E91C24E0B5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674" y="3594059"/>
            <a:ext cx="6046946" cy="322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8390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61ABC0-ED4F-49BF-A8D5-56A6B7758D3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7334" y="1303339"/>
                <a:ext cx="10643809" cy="4633004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/>
                  <a:t>Motion Simulation – Results</a:t>
                </a:r>
              </a:p>
              <a:p>
                <a:pPr marL="457200" indent="-457200">
                  <a:buFont typeface="+mj-lt"/>
                  <a:buAutoNum type="arabicPeriod" startAt="2"/>
                </a:pPr>
                <a:r>
                  <a:rPr lang="en-US" sz="2000" dirty="0"/>
                  <a:t>Output Shaft Torque</a:t>
                </a:r>
              </a:p>
              <a:p>
                <a:pPr>
                  <a:buFontTx/>
                  <a:buChar char="-"/>
                </a:pPr>
                <a:r>
                  <a:rPr lang="en-US" sz="2000" dirty="0"/>
                  <a:t>Perfect Gear Train Torque: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𝑇𝑜𝑟𝑞𝑢𝑒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s-E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𝑁𝑚</m:t>
                          </m:r>
                        </m:e>
                      </m:d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E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  <m:t>𝑖𝑛𝑝𝑢𝑡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sz="2000" b="0" i="1" smtClean="0">
                                  <a:latin typeface="Cambria Math" panose="02040503050406030204" pitchFamily="18" charset="0"/>
                                </a:rPr>
                                <m:t>𝑜𝑢𝑡𝑝𝑢𝑡</m:t>
                              </m:r>
                            </m:sub>
                          </m:sSub>
                        </m:den>
                      </m:f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·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𝐸𝑙𝑒𝑐𝑡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. 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𝑀𝑜𝑡𝑜𝑟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𝑇𝑜𝑟𝑞𝑢𝑒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E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523</m:t>
                          </m:r>
                        </m:num>
                        <m:den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·0,044=23,01 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𝑁𝑚</m:t>
                      </m:r>
                    </m:oMath>
                  </m:oMathPara>
                </a14:m>
                <a:endParaRPr lang="es-ES" sz="2000" b="0" i="1" dirty="0">
                  <a:latin typeface="Cambria Math" panose="02040503050406030204" pitchFamily="18" charset="0"/>
                </a:endParaRPr>
              </a:p>
              <a:p>
                <a:pPr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s-ES" sz="20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/>
                  <a:t>Gear Train with 99% of torque transmission per gear contact:</a:t>
                </a:r>
              </a:p>
              <a:p>
                <a:pPr>
                  <a:buFontTx/>
                  <a:buChar char="-"/>
                </a:pPr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𝑇𝑜𝑟𝑞𝑢𝑒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s-E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𝑁𝑚</m:t>
                          </m:r>
                        </m:e>
                      </m:d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𝑃𝑒𝑟𝑓𝑒𝑐𝑡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𝐺𝑇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𝑇𝑜𝑟𝑞𝑢𝑒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·</m:t>
                      </m:r>
                      <m:sSup>
                        <m:sSupPr>
                          <m:ctrlPr>
                            <a:rPr lang="es-E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99%</m:t>
                          </m:r>
                        </m:e>
                        <m:sup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𝑁𝑜</m:t>
                          </m:r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. </m:t>
                          </m:r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𝐺𝑒𝑎𝑟</m:t>
                          </m:r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𝐶𝑜𝑛𝑡𝑎𝑐𝑡𝑠</m:t>
                          </m:r>
                        </m:sup>
                      </m:sSup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=23,012·</m:t>
                      </m:r>
                      <m:sSup>
                        <m:sSupPr>
                          <m:ctrlPr>
                            <a:rPr lang="es-E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0,99</m:t>
                          </m:r>
                        </m:e>
                        <m:sup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sup>
                      </m:sSup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=20,55 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𝑁𝑚</m:t>
                      </m:r>
                    </m:oMath>
                  </m:oMathPara>
                </a14:m>
                <a:endParaRPr lang="en-US" sz="2000" dirty="0"/>
              </a:p>
              <a:p>
                <a:pPr>
                  <a:buFontTx/>
                  <a:buChar char="-"/>
                </a:pPr>
                <a:r>
                  <a:rPr lang="en-US" sz="2000" dirty="0"/>
                  <a:t>Friction torque calculated with Motion Simulation: 0,77/0,65 Nm</a:t>
                </a:r>
              </a:p>
              <a:p>
                <a:pPr>
                  <a:buFontTx/>
                  <a:buChar char="-"/>
                </a:pPr>
                <a:r>
                  <a:rPr lang="en-US" sz="2000" dirty="0"/>
                  <a:t>Output Shaft Torque: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𝑇𝑜𝑟𝑞𝑢𝑒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s-E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𝑁𝑚</m:t>
                          </m:r>
                        </m:e>
                      </m:d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=20,55 −0,77/65=19,78/19,90 </m:t>
                      </m:r>
                      <m:r>
                        <a:rPr lang="es-ES" sz="2000" b="0" i="1" smtClean="0">
                          <a:latin typeface="Cambria Math" panose="02040503050406030204" pitchFamily="18" charset="0"/>
                        </a:rPr>
                        <m:t>𝑁𝑚</m:t>
                      </m:r>
                    </m:oMath>
                  </m:oMathPara>
                </a14:m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61ABC0-ED4F-49BF-A8D5-56A6B7758D3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1303339"/>
                <a:ext cx="10643809" cy="4633004"/>
              </a:xfrm>
              <a:blipFill>
                <a:blip r:embed="rId2"/>
                <a:stretch>
                  <a:fillRect l="-229" t="-9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66191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8771466" cy="3880773"/>
          </a:xfrm>
        </p:spPr>
        <p:txBody>
          <a:bodyPr>
            <a:normAutofit/>
          </a:bodyPr>
          <a:lstStyle/>
          <a:p>
            <a:r>
              <a:rPr lang="en-US" sz="2000" dirty="0"/>
              <a:t>Gear </a:t>
            </a:r>
            <a:r>
              <a:rPr lang="en-US" sz="2000" dirty="0" err="1"/>
              <a:t>Strenght</a:t>
            </a:r>
            <a:r>
              <a:rPr lang="en-US" sz="2000" dirty="0"/>
              <a:t> </a:t>
            </a:r>
          </a:p>
          <a:p>
            <a:pPr marL="0" indent="0">
              <a:buNone/>
            </a:pPr>
            <a:r>
              <a:rPr lang="en-US" sz="2000" dirty="0"/>
              <a:t>Design Method: ISO 6336</a:t>
            </a:r>
          </a:p>
          <a:p>
            <a:pPr marL="0" indent="0">
              <a:buNone/>
            </a:pPr>
            <a:r>
              <a:rPr lang="en-US" sz="2000" dirty="0"/>
              <a:t>Material: Steel – C45 Induction Hardening</a:t>
            </a:r>
          </a:p>
          <a:p>
            <a:pPr marL="0" indent="0">
              <a:buNone/>
            </a:pPr>
            <a:r>
              <a:rPr lang="en-US" sz="2000" dirty="0"/>
              <a:t>Gear ISO Quality: 6</a:t>
            </a:r>
          </a:p>
          <a:p>
            <a:pPr marL="0" indent="0">
              <a:buNone/>
            </a:pPr>
            <a:r>
              <a:rPr lang="en-US" sz="2000" dirty="0"/>
              <a:t>SHP (Contact </a:t>
            </a:r>
            <a:r>
              <a:rPr lang="en-US" sz="2000" dirty="0" err="1"/>
              <a:t>Strenght</a:t>
            </a:r>
            <a:r>
              <a:rPr lang="en-US" sz="2000" dirty="0"/>
              <a:t>): 1372 MPa</a:t>
            </a:r>
          </a:p>
          <a:p>
            <a:pPr marL="0" indent="0">
              <a:buNone/>
            </a:pPr>
            <a:r>
              <a:rPr lang="en-US" sz="2000" dirty="0"/>
              <a:t>SFP (Flexural </a:t>
            </a:r>
            <a:r>
              <a:rPr lang="en-US" sz="2000" dirty="0" err="1"/>
              <a:t>Strenght</a:t>
            </a:r>
            <a:r>
              <a:rPr lang="en-US" sz="2000" dirty="0"/>
              <a:t>): 790 </a:t>
            </a:r>
            <a:r>
              <a:rPr lang="en-US" sz="2000" dirty="0" err="1"/>
              <a:t>Mpa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Life (Security Factor equal to 1): 2 000 000 cycles</a:t>
            </a:r>
          </a:p>
          <a:p>
            <a:pPr marL="0" indent="0">
              <a:buNone/>
            </a:pPr>
            <a:r>
              <a:rPr lang="en-US" sz="2000" dirty="0"/>
              <a:t>Lubricant viscosity (optional): 150 </a:t>
            </a:r>
            <a:r>
              <a:rPr lang="en-US" sz="2000" dirty="0" err="1"/>
              <a:t>cSt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KA: 1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380477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46FE7CA-E789-4968-8EF1-404C4E010823}"/>
              </a:ext>
            </a:extLst>
          </p:cNvPr>
          <p:cNvGrpSpPr/>
          <p:nvPr/>
        </p:nvGrpSpPr>
        <p:grpSpPr>
          <a:xfrm>
            <a:off x="1989663" y="1581150"/>
            <a:ext cx="12068174" cy="5219700"/>
            <a:chOff x="1989663" y="1581150"/>
            <a:chExt cx="12068174" cy="5219700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FF7E4049-4EAA-440F-BBFC-90205C377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89663" y="1581150"/>
              <a:ext cx="12068174" cy="5219700"/>
            </a:xfrm>
            <a:prstGeom prst="rect">
              <a:avLst/>
            </a:prstGeom>
          </p:spPr>
        </p:pic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34CE472-5EC1-4A38-8814-E1163D2642C2}"/>
                </a:ext>
              </a:extLst>
            </p:cNvPr>
            <p:cNvGrpSpPr/>
            <p:nvPr/>
          </p:nvGrpSpPr>
          <p:grpSpPr>
            <a:xfrm>
              <a:off x="8556889" y="2183693"/>
              <a:ext cx="1748585" cy="1464681"/>
              <a:chOff x="4118815" y="1733550"/>
              <a:chExt cx="1748585" cy="1464681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67972CFC-859F-4254-807A-F84AC0E6D578}"/>
                  </a:ext>
                </a:extLst>
              </p:cNvPr>
              <p:cNvSpPr txBox="1"/>
              <p:nvPr/>
            </p:nvSpPr>
            <p:spPr>
              <a:xfrm>
                <a:off x="5314950" y="1733550"/>
                <a:ext cx="552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2</a:t>
                </a:r>
              </a:p>
            </p:txBody>
          </p:sp>
          <p:cxnSp>
            <p:nvCxnSpPr>
              <p:cNvPr id="54" name="Straight Arrow Connector 53">
                <a:extLst>
                  <a:ext uri="{FF2B5EF4-FFF2-40B4-BE49-F238E27FC236}">
                    <a16:creationId xmlns:a16="http://schemas.microsoft.com/office/drawing/2014/main" id="{98DC93D3-A182-47DE-9947-EFE15C9D302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18815" y="2132207"/>
                <a:ext cx="1472360" cy="106602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3539066" cy="3880773"/>
          </a:xfrm>
        </p:spPr>
        <p:txBody>
          <a:bodyPr>
            <a:normAutofit/>
          </a:bodyPr>
          <a:lstStyle/>
          <a:p>
            <a:r>
              <a:rPr lang="en-US" sz="2000" dirty="0"/>
              <a:t>Gear </a:t>
            </a:r>
            <a:r>
              <a:rPr lang="en-US" sz="2000" dirty="0" err="1"/>
              <a:t>Strenght</a:t>
            </a:r>
            <a:r>
              <a:rPr lang="en-US" sz="2000" dirty="0"/>
              <a:t> - Gear 2</a:t>
            </a:r>
          </a:p>
          <a:p>
            <a:pPr marL="0" indent="0">
              <a:buNone/>
            </a:pPr>
            <a:r>
              <a:rPr lang="en-US" sz="2000" dirty="0"/>
              <a:t>Ft: 466,89 N</a:t>
            </a:r>
          </a:p>
          <a:p>
            <a:pPr marL="0" indent="0">
              <a:buNone/>
            </a:pPr>
            <a:r>
              <a:rPr lang="en-US" sz="2000" dirty="0" err="1"/>
              <a:t>mn</a:t>
            </a:r>
            <a:r>
              <a:rPr lang="en-US" sz="2000" dirty="0"/>
              <a:t>: 1,00 mm</a:t>
            </a:r>
          </a:p>
          <a:p>
            <a:pPr marL="0" indent="0">
              <a:buNone/>
            </a:pPr>
            <a:r>
              <a:rPr lang="en-US" sz="2000" dirty="0"/>
              <a:t>Z: 15</a:t>
            </a:r>
          </a:p>
          <a:p>
            <a:pPr marL="0" indent="0">
              <a:buNone/>
            </a:pPr>
            <a:r>
              <a:rPr lang="en-US" sz="2000" dirty="0"/>
              <a:t>b: 5,00 mm</a:t>
            </a:r>
          </a:p>
          <a:p>
            <a:pPr marL="0" indent="0">
              <a:buNone/>
            </a:pPr>
            <a:r>
              <a:rPr lang="en-US" sz="2000" dirty="0" err="1"/>
              <a:t>i</a:t>
            </a:r>
            <a:r>
              <a:rPr lang="en-US" sz="2000" dirty="0"/>
              <a:t> 2-3: 1,40</a:t>
            </a:r>
          </a:p>
          <a:p>
            <a:pPr marL="0" indent="0">
              <a:buNone/>
            </a:pPr>
            <a:r>
              <a:rPr lang="en-US" sz="2000" dirty="0"/>
              <a:t>Cont. </a:t>
            </a:r>
            <a:r>
              <a:rPr lang="en-US" sz="2000" dirty="0" err="1"/>
              <a:t>Relat</a:t>
            </a:r>
            <a:r>
              <a:rPr lang="en-US" sz="2000" dirty="0"/>
              <a:t>. 2-3: 1,35</a:t>
            </a:r>
          </a:p>
          <a:p>
            <a:pPr marL="0" indent="0">
              <a:buNone/>
            </a:pPr>
            <a:r>
              <a:rPr lang="en-US" sz="2000" dirty="0"/>
              <a:t>Helix Direction: Right Hand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5B9B29-2FED-4DB2-ADBF-496C77A79066}"/>
              </a:ext>
            </a:extLst>
          </p:cNvPr>
          <p:cNvSpPr txBox="1">
            <a:spLocks/>
          </p:cNvSpPr>
          <p:nvPr/>
        </p:nvSpPr>
        <p:spPr>
          <a:xfrm>
            <a:off x="3399184" y="1303339"/>
            <a:ext cx="3103216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r>
              <a:rPr lang="en-US" sz="2000" dirty="0"/>
              <a:t>αn: 20º</a:t>
            </a:r>
          </a:p>
          <a:p>
            <a:pPr marL="0" indent="0">
              <a:buFont typeface="Wingdings 3" charset="2"/>
              <a:buNone/>
            </a:pPr>
            <a:r>
              <a:rPr lang="el-GR" sz="2000" dirty="0"/>
              <a:t>Β</a:t>
            </a:r>
            <a:r>
              <a:rPr lang="en-US" sz="2000" dirty="0"/>
              <a:t>: 25º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Inner Diam. : 6,00 mm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XH: 1,06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XF: 2,40</a:t>
            </a:r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924345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46FE7CA-E789-4968-8EF1-404C4E010823}"/>
              </a:ext>
            </a:extLst>
          </p:cNvPr>
          <p:cNvGrpSpPr/>
          <p:nvPr/>
        </p:nvGrpSpPr>
        <p:grpSpPr>
          <a:xfrm>
            <a:off x="1989663" y="1349410"/>
            <a:ext cx="12068174" cy="5451440"/>
            <a:chOff x="1989663" y="1349410"/>
            <a:chExt cx="12068174" cy="5451440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FF7E4049-4EAA-440F-BBFC-90205C377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89663" y="1581150"/>
              <a:ext cx="12068174" cy="5219700"/>
            </a:xfrm>
            <a:prstGeom prst="rect">
              <a:avLst/>
            </a:prstGeom>
          </p:spPr>
        </p:pic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031BBE48-6ADD-4026-B2B0-96F263CFFA72}"/>
                </a:ext>
              </a:extLst>
            </p:cNvPr>
            <p:cNvGrpSpPr/>
            <p:nvPr/>
          </p:nvGrpSpPr>
          <p:grpSpPr>
            <a:xfrm>
              <a:off x="8360680" y="1349410"/>
              <a:ext cx="937527" cy="1370532"/>
              <a:chOff x="4929873" y="1733550"/>
              <a:chExt cx="937527" cy="1370532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2B787DD2-A83F-47C1-8138-C968D17E3126}"/>
                  </a:ext>
                </a:extLst>
              </p:cNvPr>
              <p:cNvSpPr txBox="1"/>
              <p:nvPr/>
            </p:nvSpPr>
            <p:spPr>
              <a:xfrm>
                <a:off x="5314950" y="1733550"/>
                <a:ext cx="552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3</a:t>
                </a:r>
              </a:p>
            </p:txBody>
          </p:sp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EBBE0668-5967-4826-ABB8-63EA086366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929873" y="2132207"/>
                <a:ext cx="661302" cy="97187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3284588" cy="3880773"/>
          </a:xfrm>
        </p:spPr>
        <p:txBody>
          <a:bodyPr>
            <a:normAutofit/>
          </a:bodyPr>
          <a:lstStyle/>
          <a:p>
            <a:r>
              <a:rPr lang="en-US" sz="2000" dirty="0"/>
              <a:t>Gear </a:t>
            </a:r>
            <a:r>
              <a:rPr lang="en-US" sz="2000" dirty="0" err="1"/>
              <a:t>Strenght</a:t>
            </a:r>
            <a:r>
              <a:rPr lang="en-US" sz="2000" dirty="0"/>
              <a:t> - Gear 3</a:t>
            </a:r>
          </a:p>
          <a:p>
            <a:pPr marL="0" indent="0">
              <a:buNone/>
            </a:pPr>
            <a:r>
              <a:rPr lang="en-US" sz="2000" dirty="0"/>
              <a:t>Ft: 466,89 N</a:t>
            </a:r>
          </a:p>
          <a:p>
            <a:pPr marL="0" indent="0">
              <a:buNone/>
            </a:pPr>
            <a:r>
              <a:rPr lang="en-US" sz="2000" dirty="0" err="1"/>
              <a:t>mn</a:t>
            </a:r>
            <a:r>
              <a:rPr lang="en-US" sz="2000" dirty="0"/>
              <a:t>: 1,00 mm</a:t>
            </a:r>
          </a:p>
          <a:p>
            <a:pPr marL="0" indent="0">
              <a:buNone/>
            </a:pPr>
            <a:r>
              <a:rPr lang="en-US" sz="2000" dirty="0"/>
              <a:t>Z: 21</a:t>
            </a:r>
          </a:p>
          <a:p>
            <a:pPr marL="0" indent="0">
              <a:buNone/>
            </a:pPr>
            <a:r>
              <a:rPr lang="en-US" sz="2000" dirty="0"/>
              <a:t>b: 5,00 mm</a:t>
            </a:r>
          </a:p>
          <a:p>
            <a:pPr marL="0" indent="0">
              <a:buNone/>
            </a:pPr>
            <a:r>
              <a:rPr lang="en-US" sz="2000" dirty="0" err="1"/>
              <a:t>i</a:t>
            </a:r>
            <a:r>
              <a:rPr lang="en-US" sz="2000" dirty="0"/>
              <a:t> 2-3: 1,40</a:t>
            </a:r>
          </a:p>
          <a:p>
            <a:pPr marL="0" indent="0">
              <a:buNone/>
            </a:pPr>
            <a:r>
              <a:rPr lang="en-US" sz="2000" dirty="0"/>
              <a:t>Cont. </a:t>
            </a:r>
            <a:r>
              <a:rPr lang="en-US" sz="2000" dirty="0" err="1"/>
              <a:t>Relat</a:t>
            </a:r>
            <a:r>
              <a:rPr lang="en-US" sz="2000" dirty="0"/>
              <a:t>. 2-3: 1,35</a:t>
            </a:r>
          </a:p>
          <a:p>
            <a:pPr marL="0" indent="0">
              <a:buNone/>
            </a:pPr>
            <a:r>
              <a:rPr lang="en-US" sz="2000" dirty="0"/>
              <a:t>Helix Direction: Left Hand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5B9B29-2FED-4DB2-ADBF-496C77A79066}"/>
              </a:ext>
            </a:extLst>
          </p:cNvPr>
          <p:cNvSpPr txBox="1">
            <a:spLocks/>
          </p:cNvSpPr>
          <p:nvPr/>
        </p:nvSpPr>
        <p:spPr>
          <a:xfrm>
            <a:off x="3399184" y="1303339"/>
            <a:ext cx="2958073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r>
              <a:rPr lang="en-US" sz="2000" dirty="0"/>
              <a:t>αn: 20º</a:t>
            </a:r>
          </a:p>
          <a:p>
            <a:pPr marL="0" indent="0">
              <a:buFont typeface="Wingdings 3" charset="2"/>
              <a:buNone/>
            </a:pPr>
            <a:r>
              <a:rPr lang="el-GR" sz="2000" dirty="0"/>
              <a:t>Β</a:t>
            </a:r>
            <a:r>
              <a:rPr lang="en-US" sz="2000" dirty="0"/>
              <a:t>: 25º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Inner Diam. : 6,00 mm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XH: 1,48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XF: 2,53</a:t>
            </a:r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791633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46FE7CA-E789-4968-8EF1-404C4E010823}"/>
              </a:ext>
            </a:extLst>
          </p:cNvPr>
          <p:cNvGrpSpPr/>
          <p:nvPr/>
        </p:nvGrpSpPr>
        <p:grpSpPr>
          <a:xfrm>
            <a:off x="1989663" y="1349410"/>
            <a:ext cx="12068174" cy="5451440"/>
            <a:chOff x="1989663" y="1349410"/>
            <a:chExt cx="12068174" cy="5451440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FF7E4049-4EAA-440F-BBFC-90205C377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89663" y="1581150"/>
              <a:ext cx="12068174" cy="5219700"/>
            </a:xfrm>
            <a:prstGeom prst="rect">
              <a:avLst/>
            </a:prstGeom>
          </p:spPr>
        </p:pic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D9D7753-6B49-4D3C-A966-6E75F670BD9A}"/>
                </a:ext>
              </a:extLst>
            </p:cNvPr>
            <p:cNvGrpSpPr/>
            <p:nvPr/>
          </p:nvGrpSpPr>
          <p:grpSpPr>
            <a:xfrm>
              <a:off x="7208745" y="1349410"/>
              <a:ext cx="751871" cy="1552540"/>
              <a:chOff x="5314950" y="1733550"/>
              <a:chExt cx="751871" cy="1552540"/>
            </a:xfrm>
          </p:grpSpPr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EDFFB256-662B-49B6-B61E-92864BD6A067}"/>
                  </a:ext>
                </a:extLst>
              </p:cNvPr>
              <p:cNvSpPr txBox="1"/>
              <p:nvPr/>
            </p:nvSpPr>
            <p:spPr>
              <a:xfrm>
                <a:off x="5314950" y="1733550"/>
                <a:ext cx="552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4</a:t>
                </a:r>
              </a:p>
            </p:txBody>
          </p: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302677D9-9ADC-4F89-8B74-3FEC8E4C9A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1175" y="2132207"/>
                <a:ext cx="475646" cy="115388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3314095" cy="3880773"/>
          </a:xfrm>
        </p:spPr>
        <p:txBody>
          <a:bodyPr>
            <a:normAutofit/>
          </a:bodyPr>
          <a:lstStyle/>
          <a:p>
            <a:r>
              <a:rPr lang="en-US" sz="2000" dirty="0"/>
              <a:t>Gear </a:t>
            </a:r>
            <a:r>
              <a:rPr lang="en-US" sz="2000" dirty="0" err="1"/>
              <a:t>Strenght</a:t>
            </a:r>
            <a:r>
              <a:rPr lang="en-US" sz="2000" dirty="0"/>
              <a:t> - Gear 4</a:t>
            </a:r>
          </a:p>
          <a:p>
            <a:pPr marL="0" indent="0">
              <a:buNone/>
            </a:pPr>
            <a:r>
              <a:rPr lang="en-US" sz="2000" dirty="0"/>
              <a:t>Ft: 653,64 N</a:t>
            </a:r>
          </a:p>
          <a:p>
            <a:pPr marL="0" indent="0">
              <a:buNone/>
            </a:pPr>
            <a:r>
              <a:rPr lang="en-US" sz="2000" dirty="0" err="1"/>
              <a:t>mn</a:t>
            </a:r>
            <a:r>
              <a:rPr lang="en-US" sz="2000" dirty="0"/>
              <a:t>: 1,00 mm</a:t>
            </a:r>
          </a:p>
          <a:p>
            <a:pPr marL="0" indent="0">
              <a:buNone/>
            </a:pPr>
            <a:r>
              <a:rPr lang="en-US" sz="2000" dirty="0"/>
              <a:t>Z: 15</a:t>
            </a:r>
          </a:p>
          <a:p>
            <a:pPr marL="0" indent="0">
              <a:buNone/>
            </a:pPr>
            <a:r>
              <a:rPr lang="en-US" sz="2000" dirty="0"/>
              <a:t>b: 7,00 mm</a:t>
            </a:r>
          </a:p>
          <a:p>
            <a:pPr marL="0" indent="0">
              <a:buNone/>
            </a:pPr>
            <a:r>
              <a:rPr lang="en-US" sz="2000" dirty="0" err="1"/>
              <a:t>i</a:t>
            </a:r>
            <a:r>
              <a:rPr lang="en-US" sz="2000" dirty="0"/>
              <a:t> 4-5: 1,40</a:t>
            </a:r>
          </a:p>
          <a:p>
            <a:pPr marL="0" indent="0">
              <a:buNone/>
            </a:pPr>
            <a:r>
              <a:rPr lang="en-US" sz="2000" dirty="0"/>
              <a:t>Cont. </a:t>
            </a:r>
            <a:r>
              <a:rPr lang="en-US" sz="2000" dirty="0" err="1"/>
              <a:t>Relat</a:t>
            </a:r>
            <a:r>
              <a:rPr lang="en-US" sz="2000" dirty="0"/>
              <a:t>. 4-5: 1,35</a:t>
            </a:r>
          </a:p>
          <a:p>
            <a:pPr marL="0" indent="0">
              <a:buNone/>
            </a:pPr>
            <a:r>
              <a:rPr lang="en-US" sz="2000" dirty="0"/>
              <a:t>Helix Direction: Right Hand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5B9B29-2FED-4DB2-ADBF-496C77A79066}"/>
              </a:ext>
            </a:extLst>
          </p:cNvPr>
          <p:cNvSpPr txBox="1">
            <a:spLocks/>
          </p:cNvSpPr>
          <p:nvPr/>
        </p:nvSpPr>
        <p:spPr>
          <a:xfrm>
            <a:off x="3399184" y="1303339"/>
            <a:ext cx="2943559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r>
              <a:rPr lang="en-US" sz="2000" dirty="0"/>
              <a:t>αn: 20º</a:t>
            </a:r>
          </a:p>
          <a:p>
            <a:pPr marL="0" indent="0">
              <a:buFont typeface="Wingdings 3" charset="2"/>
              <a:buNone/>
            </a:pPr>
            <a:r>
              <a:rPr lang="el-GR" sz="2000" dirty="0"/>
              <a:t>Β</a:t>
            </a:r>
            <a:r>
              <a:rPr lang="en-US" sz="2000" dirty="0"/>
              <a:t>: 25º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Inner Diam. : 6,00 mm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XH: 1,13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XF: 2,54</a:t>
            </a:r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628395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46FE7CA-E789-4968-8EF1-404C4E010823}"/>
              </a:ext>
            </a:extLst>
          </p:cNvPr>
          <p:cNvGrpSpPr/>
          <p:nvPr/>
        </p:nvGrpSpPr>
        <p:grpSpPr>
          <a:xfrm>
            <a:off x="1989663" y="1581150"/>
            <a:ext cx="12068174" cy="5219700"/>
            <a:chOff x="1989663" y="1581150"/>
            <a:chExt cx="12068174" cy="5219700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FF7E4049-4EAA-440F-BBFC-90205C377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89663" y="1581150"/>
              <a:ext cx="12068174" cy="5219700"/>
            </a:xfrm>
            <a:prstGeom prst="rect">
              <a:avLst/>
            </a:prstGeom>
          </p:spPr>
        </p:pic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E7F98A1B-A066-4563-9325-B5EBD179E113}"/>
                </a:ext>
              </a:extLst>
            </p:cNvPr>
            <p:cNvGrpSpPr/>
            <p:nvPr/>
          </p:nvGrpSpPr>
          <p:grpSpPr>
            <a:xfrm>
              <a:off x="6379565" y="2711484"/>
              <a:ext cx="1981115" cy="936890"/>
              <a:chOff x="5314950" y="1733550"/>
              <a:chExt cx="1981115" cy="936890"/>
            </a:xfrm>
          </p:grpSpPr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FD75D53C-9FC4-4AFF-83C5-542B4F9F3D6F}"/>
                  </a:ext>
                </a:extLst>
              </p:cNvPr>
              <p:cNvSpPr txBox="1"/>
              <p:nvPr/>
            </p:nvSpPr>
            <p:spPr>
              <a:xfrm>
                <a:off x="5314950" y="1733550"/>
                <a:ext cx="552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5</a:t>
                </a:r>
              </a:p>
            </p:txBody>
          </p:sp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id="{B57CD760-C244-4A0A-90A8-34B520B45A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1175" y="2132207"/>
                <a:ext cx="1704890" cy="53823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3386666" cy="3880773"/>
          </a:xfrm>
        </p:spPr>
        <p:txBody>
          <a:bodyPr>
            <a:normAutofit/>
          </a:bodyPr>
          <a:lstStyle/>
          <a:p>
            <a:r>
              <a:rPr lang="en-US" sz="2000" dirty="0"/>
              <a:t>Gear </a:t>
            </a:r>
            <a:r>
              <a:rPr lang="en-US" sz="2000" dirty="0" err="1"/>
              <a:t>Strenght</a:t>
            </a:r>
            <a:r>
              <a:rPr lang="en-US" sz="2000" dirty="0"/>
              <a:t> - Gear 5</a:t>
            </a:r>
          </a:p>
          <a:p>
            <a:pPr marL="0" indent="0">
              <a:buNone/>
            </a:pPr>
            <a:r>
              <a:rPr lang="en-US" sz="2000" dirty="0"/>
              <a:t>Ft: 653,64 N</a:t>
            </a:r>
          </a:p>
          <a:p>
            <a:pPr marL="0" indent="0">
              <a:buNone/>
            </a:pPr>
            <a:r>
              <a:rPr lang="en-US" sz="2000" dirty="0" err="1"/>
              <a:t>mn</a:t>
            </a:r>
            <a:r>
              <a:rPr lang="en-US" sz="2000" dirty="0"/>
              <a:t>: 1,00 mm</a:t>
            </a:r>
          </a:p>
          <a:p>
            <a:pPr marL="0" indent="0">
              <a:buNone/>
            </a:pPr>
            <a:r>
              <a:rPr lang="en-US" sz="2000" dirty="0"/>
              <a:t>Z: 21</a:t>
            </a:r>
          </a:p>
          <a:p>
            <a:pPr marL="0" indent="0">
              <a:buNone/>
            </a:pPr>
            <a:r>
              <a:rPr lang="en-US" sz="2000" dirty="0"/>
              <a:t>b: 7,00 mm</a:t>
            </a:r>
          </a:p>
          <a:p>
            <a:pPr marL="0" indent="0">
              <a:buNone/>
            </a:pPr>
            <a:r>
              <a:rPr lang="en-US" sz="2000" dirty="0" err="1"/>
              <a:t>i</a:t>
            </a:r>
            <a:r>
              <a:rPr lang="en-US" sz="2000" dirty="0"/>
              <a:t> 4-5: 1,40</a:t>
            </a:r>
          </a:p>
          <a:p>
            <a:pPr marL="0" indent="0">
              <a:buNone/>
            </a:pPr>
            <a:r>
              <a:rPr lang="en-US" sz="2000" dirty="0"/>
              <a:t>Cont. </a:t>
            </a:r>
            <a:r>
              <a:rPr lang="en-US" sz="2000" dirty="0" err="1"/>
              <a:t>Relat</a:t>
            </a:r>
            <a:r>
              <a:rPr lang="en-US" sz="2000" dirty="0"/>
              <a:t>. 4-5: 1,35</a:t>
            </a:r>
          </a:p>
          <a:p>
            <a:pPr marL="0" indent="0">
              <a:buNone/>
            </a:pPr>
            <a:r>
              <a:rPr lang="en-US" sz="2000" dirty="0"/>
              <a:t>Helix Direction: Left Hand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5B9B29-2FED-4DB2-ADBF-496C77A79066}"/>
              </a:ext>
            </a:extLst>
          </p:cNvPr>
          <p:cNvSpPr txBox="1">
            <a:spLocks/>
          </p:cNvSpPr>
          <p:nvPr/>
        </p:nvSpPr>
        <p:spPr>
          <a:xfrm>
            <a:off x="3399184" y="1303339"/>
            <a:ext cx="298038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r>
              <a:rPr lang="en-US" sz="2000" dirty="0"/>
              <a:t>αn: 20º</a:t>
            </a:r>
          </a:p>
          <a:p>
            <a:pPr marL="0" indent="0">
              <a:buFont typeface="Wingdings 3" charset="2"/>
              <a:buNone/>
            </a:pPr>
            <a:r>
              <a:rPr lang="el-GR" sz="2000" dirty="0"/>
              <a:t>Β</a:t>
            </a:r>
            <a:r>
              <a:rPr lang="en-US" sz="2000" dirty="0"/>
              <a:t>: 25º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Inner Diam. : 10,00 mm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XH: 1,60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XF: 2,71</a:t>
            </a:r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695311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A6888C93-8E5F-4498-BA79-3D29F036116C}"/>
              </a:ext>
            </a:extLst>
          </p:cNvPr>
          <p:cNvGrpSpPr/>
          <p:nvPr/>
        </p:nvGrpSpPr>
        <p:grpSpPr>
          <a:xfrm>
            <a:off x="2322505" y="1581150"/>
            <a:ext cx="12068175" cy="5219700"/>
            <a:chOff x="-2846395" y="1581150"/>
            <a:chExt cx="12068175" cy="5219700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48DEF4D-EB0D-4128-81E0-9041D6E7B5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846395" y="1581150"/>
              <a:ext cx="12068175" cy="5219700"/>
            </a:xfrm>
            <a:prstGeom prst="rect">
              <a:avLst/>
            </a:prstGeom>
          </p:spPr>
        </p:pic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0903829C-D56C-40EF-8AC6-90A226233C05}"/>
                </a:ext>
              </a:extLst>
            </p:cNvPr>
            <p:cNvGrpSpPr/>
            <p:nvPr/>
          </p:nvGrpSpPr>
          <p:grpSpPr>
            <a:xfrm>
              <a:off x="3619500" y="4191000"/>
              <a:ext cx="1356168" cy="1405177"/>
              <a:chOff x="4511232" y="697705"/>
              <a:chExt cx="1356168" cy="1405177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FC34E68-6434-479B-B140-DD3A624D8F49}"/>
                  </a:ext>
                </a:extLst>
              </p:cNvPr>
              <p:cNvSpPr txBox="1"/>
              <p:nvPr/>
            </p:nvSpPr>
            <p:spPr>
              <a:xfrm>
                <a:off x="5314950" y="1733550"/>
                <a:ext cx="552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6</a:t>
                </a:r>
              </a:p>
            </p:txBody>
          </p:sp>
          <p:cxnSp>
            <p:nvCxnSpPr>
              <p:cNvPr id="59" name="Straight Arrow Connector 58">
                <a:extLst>
                  <a:ext uri="{FF2B5EF4-FFF2-40B4-BE49-F238E27FC236}">
                    <a16:creationId xmlns:a16="http://schemas.microsoft.com/office/drawing/2014/main" id="{7001F9BF-5DCE-45FD-BF4E-7ADC876E03D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511232" y="697705"/>
                <a:ext cx="983271" cy="107315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3492057" cy="3880773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Gear </a:t>
            </a:r>
            <a:r>
              <a:rPr lang="en-US" sz="2000" dirty="0" err="1"/>
              <a:t>Strenght</a:t>
            </a:r>
            <a:r>
              <a:rPr lang="en-US" sz="2000" dirty="0"/>
              <a:t> - Gear 6</a:t>
            </a:r>
          </a:p>
          <a:p>
            <a:pPr marL="0" indent="0">
              <a:buNone/>
            </a:pPr>
            <a:r>
              <a:rPr lang="en-US" sz="2000" dirty="0"/>
              <a:t>Ft: 791,23 N</a:t>
            </a:r>
          </a:p>
          <a:p>
            <a:pPr marL="0" indent="0">
              <a:buNone/>
            </a:pPr>
            <a:r>
              <a:rPr lang="en-US" sz="2000" dirty="0" err="1"/>
              <a:t>mn</a:t>
            </a:r>
            <a:r>
              <a:rPr lang="en-US" sz="2000" dirty="0"/>
              <a:t>: 1,50 mm</a:t>
            </a:r>
          </a:p>
          <a:p>
            <a:pPr marL="0" indent="0">
              <a:buNone/>
            </a:pPr>
            <a:r>
              <a:rPr lang="en-US" sz="2000" dirty="0"/>
              <a:t>Z: 16</a:t>
            </a:r>
          </a:p>
          <a:p>
            <a:pPr marL="0" indent="0">
              <a:buNone/>
            </a:pPr>
            <a:r>
              <a:rPr lang="en-US" sz="2000" dirty="0"/>
              <a:t>b: 5,00 mm</a:t>
            </a:r>
          </a:p>
          <a:p>
            <a:pPr marL="0" indent="0">
              <a:buNone/>
            </a:pPr>
            <a:r>
              <a:rPr lang="en-US" sz="2000" dirty="0" err="1"/>
              <a:t>i</a:t>
            </a:r>
            <a:r>
              <a:rPr lang="en-US" sz="2000" dirty="0"/>
              <a:t> 6-7: 1,63</a:t>
            </a:r>
          </a:p>
          <a:p>
            <a:pPr marL="0" indent="0">
              <a:buNone/>
            </a:pPr>
            <a:r>
              <a:rPr lang="en-US" sz="2000" dirty="0"/>
              <a:t>Cont. </a:t>
            </a:r>
            <a:r>
              <a:rPr lang="en-US" sz="2000" dirty="0" err="1"/>
              <a:t>Relat</a:t>
            </a:r>
            <a:r>
              <a:rPr lang="en-US" sz="2000" dirty="0"/>
              <a:t>. 6-7: 1,21</a:t>
            </a:r>
          </a:p>
          <a:p>
            <a:pPr marL="0" indent="0">
              <a:buNone/>
            </a:pPr>
            <a:r>
              <a:rPr lang="en-US" sz="2000" dirty="0"/>
              <a:t>Helix Direction: Right Hand (Changed after taken the pictures)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5B9B29-2FED-4DB2-ADBF-496C77A79066}"/>
              </a:ext>
            </a:extLst>
          </p:cNvPr>
          <p:cNvSpPr txBox="1">
            <a:spLocks/>
          </p:cNvSpPr>
          <p:nvPr/>
        </p:nvSpPr>
        <p:spPr>
          <a:xfrm>
            <a:off x="3399184" y="1303339"/>
            <a:ext cx="2972587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r>
              <a:rPr lang="en-US" sz="2000" dirty="0"/>
              <a:t>αn: 20º</a:t>
            </a:r>
          </a:p>
          <a:p>
            <a:pPr marL="0" indent="0">
              <a:buFont typeface="Wingdings 3" charset="2"/>
              <a:buNone/>
            </a:pPr>
            <a:r>
              <a:rPr lang="el-GR" sz="2000" dirty="0"/>
              <a:t>Β</a:t>
            </a:r>
            <a:r>
              <a:rPr lang="en-US" sz="2000" dirty="0"/>
              <a:t>: 35º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Inner Diam. : 6,00 mm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XH: 1,21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XF: 2,30</a:t>
            </a:r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17721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A0F2D-20ED-4921-B8D2-F539F264A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Description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2DF7B-D4DC-4925-AEDF-DC776FCDC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14052"/>
            <a:ext cx="5418666" cy="50738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/>
              <a:t>Input Data</a:t>
            </a:r>
          </a:p>
          <a:p>
            <a:pPr>
              <a:buFontTx/>
              <a:buChar char="-"/>
            </a:pPr>
            <a:r>
              <a:rPr lang="en-US" sz="1000" dirty="0"/>
              <a:t>Electric Motor Angular Velocity: 500-1500 RPM</a:t>
            </a:r>
          </a:p>
          <a:p>
            <a:pPr>
              <a:buFontTx/>
              <a:buChar char="-"/>
            </a:pPr>
            <a:r>
              <a:rPr lang="en-US" sz="1000" dirty="0"/>
              <a:t>Electric Motor Torque: Graph</a:t>
            </a:r>
          </a:p>
          <a:p>
            <a:pPr>
              <a:buFontTx/>
              <a:buChar char="-"/>
            </a:pPr>
            <a:r>
              <a:rPr lang="en-US" sz="1000" dirty="0"/>
              <a:t>Design Space: CAD files</a:t>
            </a:r>
          </a:p>
          <a:p>
            <a:pPr marL="0" indent="0">
              <a:buNone/>
            </a:pPr>
            <a:r>
              <a:rPr lang="en-US" sz="2000" b="1" u="sng" dirty="0"/>
              <a:t>Output Data</a:t>
            </a:r>
          </a:p>
          <a:p>
            <a:pPr>
              <a:buFontTx/>
              <a:buChar char="-"/>
            </a:pPr>
            <a:r>
              <a:rPr lang="en-US" sz="1000" dirty="0"/>
              <a:t>Output Shaft Angular Velocity: 1 RPM</a:t>
            </a:r>
          </a:p>
          <a:p>
            <a:pPr>
              <a:buFontTx/>
              <a:buChar char="-"/>
            </a:pPr>
            <a:r>
              <a:rPr lang="en-US" sz="1000" dirty="0"/>
              <a:t>Output Shaft Torque: 1 RPM +/- 5%</a:t>
            </a:r>
          </a:p>
          <a:p>
            <a:pPr>
              <a:buFontTx/>
              <a:buChar char="-"/>
            </a:pPr>
            <a:r>
              <a:rPr lang="en-US" sz="1000" dirty="0"/>
              <a:t>Radial Rotating Force: Maximum 300 N at tip</a:t>
            </a:r>
          </a:p>
          <a:p>
            <a:pPr>
              <a:buFontTx/>
              <a:buChar char="-"/>
            </a:pPr>
            <a:r>
              <a:rPr lang="en-US" sz="1000" dirty="0"/>
              <a:t>Movement: Bi-directional</a:t>
            </a:r>
          </a:p>
          <a:p>
            <a:pPr>
              <a:buFontTx/>
              <a:buChar char="-"/>
            </a:pPr>
            <a:r>
              <a:rPr lang="en-US" sz="1000" dirty="0"/>
              <a:t>Hysteresis: &lt;3º</a:t>
            </a:r>
          </a:p>
          <a:p>
            <a:pPr>
              <a:buFontTx/>
              <a:buChar char="-"/>
            </a:pPr>
            <a:r>
              <a:rPr lang="en-US" sz="1000" dirty="0"/>
              <a:t>Material: Steel</a:t>
            </a:r>
          </a:p>
          <a:p>
            <a:pPr>
              <a:buFontTx/>
              <a:buChar char="-"/>
            </a:pPr>
            <a:r>
              <a:rPr lang="en-US" sz="1000" dirty="0"/>
              <a:t>Shaft Connection: Oldham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72FF1A-2463-4BA7-A5A9-E35A2BEAA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257" y="1414052"/>
            <a:ext cx="7760399" cy="448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9504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A6888C93-8E5F-4498-BA79-3D29F036116C}"/>
              </a:ext>
            </a:extLst>
          </p:cNvPr>
          <p:cNvGrpSpPr/>
          <p:nvPr/>
        </p:nvGrpSpPr>
        <p:grpSpPr>
          <a:xfrm>
            <a:off x="2322505" y="1581150"/>
            <a:ext cx="12068175" cy="5219700"/>
            <a:chOff x="-2846395" y="1581150"/>
            <a:chExt cx="12068175" cy="5219700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48DEF4D-EB0D-4128-81E0-9041D6E7B5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846395" y="1581150"/>
              <a:ext cx="12068175" cy="5219700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484D7EFB-C2BB-4C9C-AE10-53F9B181676C}"/>
                </a:ext>
              </a:extLst>
            </p:cNvPr>
            <p:cNvGrpSpPr/>
            <p:nvPr/>
          </p:nvGrpSpPr>
          <p:grpSpPr>
            <a:xfrm>
              <a:off x="3292166" y="5554661"/>
              <a:ext cx="1700250" cy="656562"/>
              <a:chOff x="4167150" y="1446320"/>
              <a:chExt cx="1700250" cy="656562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497B330F-EA99-4E87-ADDE-406687E9E07A}"/>
                  </a:ext>
                </a:extLst>
              </p:cNvPr>
              <p:cNvSpPr txBox="1"/>
              <p:nvPr/>
            </p:nvSpPr>
            <p:spPr>
              <a:xfrm>
                <a:off x="5314950" y="1733550"/>
                <a:ext cx="552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7</a:t>
                </a:r>
              </a:p>
            </p:txBody>
          </p:sp>
          <p:cxnSp>
            <p:nvCxnSpPr>
              <p:cNvPr id="57" name="Straight Arrow Connector 56">
                <a:extLst>
                  <a:ext uri="{FF2B5EF4-FFF2-40B4-BE49-F238E27FC236}">
                    <a16:creationId xmlns:a16="http://schemas.microsoft.com/office/drawing/2014/main" id="{334F3808-E145-4B2C-85B7-A039C90B87C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167150" y="1446320"/>
                <a:ext cx="1327354" cy="3245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3227009" cy="5219700"/>
          </a:xfrm>
        </p:spPr>
        <p:txBody>
          <a:bodyPr>
            <a:normAutofit/>
          </a:bodyPr>
          <a:lstStyle/>
          <a:p>
            <a:r>
              <a:rPr lang="en-US" sz="2000" dirty="0"/>
              <a:t>Gear </a:t>
            </a:r>
            <a:r>
              <a:rPr lang="en-US" sz="2000" dirty="0" err="1"/>
              <a:t>Strenght</a:t>
            </a:r>
            <a:r>
              <a:rPr lang="en-US" sz="2000" dirty="0"/>
              <a:t> - Gear 7</a:t>
            </a:r>
          </a:p>
          <a:p>
            <a:pPr marL="0" indent="0">
              <a:buNone/>
            </a:pPr>
            <a:r>
              <a:rPr lang="en-US" sz="2000" dirty="0"/>
              <a:t>Ft: 791,23 N</a:t>
            </a:r>
          </a:p>
          <a:p>
            <a:pPr marL="0" indent="0">
              <a:buNone/>
            </a:pPr>
            <a:r>
              <a:rPr lang="en-US" sz="2000" dirty="0" err="1"/>
              <a:t>mn</a:t>
            </a:r>
            <a:r>
              <a:rPr lang="en-US" sz="2000" dirty="0"/>
              <a:t>: 1,50 mm</a:t>
            </a:r>
          </a:p>
          <a:p>
            <a:pPr marL="0" indent="0">
              <a:buNone/>
            </a:pPr>
            <a:r>
              <a:rPr lang="en-US" sz="2000" dirty="0"/>
              <a:t>Z: 26</a:t>
            </a:r>
          </a:p>
          <a:p>
            <a:pPr marL="0" indent="0">
              <a:buNone/>
            </a:pPr>
            <a:r>
              <a:rPr lang="en-US" sz="2000" dirty="0"/>
              <a:t>b: 5,00 mm</a:t>
            </a:r>
          </a:p>
          <a:p>
            <a:pPr marL="0" indent="0">
              <a:buNone/>
            </a:pPr>
            <a:r>
              <a:rPr lang="en-US" sz="2000" dirty="0" err="1"/>
              <a:t>i</a:t>
            </a:r>
            <a:r>
              <a:rPr lang="en-US" sz="2000" dirty="0"/>
              <a:t> 6-7: 1,63</a:t>
            </a:r>
          </a:p>
          <a:p>
            <a:pPr marL="0" indent="0">
              <a:buNone/>
            </a:pPr>
            <a:r>
              <a:rPr lang="en-US" sz="2000" dirty="0" err="1"/>
              <a:t>i</a:t>
            </a:r>
            <a:r>
              <a:rPr lang="en-US" sz="2000" dirty="0"/>
              <a:t> 7-8: 1,53</a:t>
            </a:r>
          </a:p>
          <a:p>
            <a:pPr marL="0" indent="0">
              <a:buNone/>
            </a:pPr>
            <a:r>
              <a:rPr lang="en-US" sz="2000" dirty="0"/>
              <a:t>Cont. </a:t>
            </a:r>
            <a:r>
              <a:rPr lang="en-US" sz="2000" dirty="0" err="1"/>
              <a:t>Relat</a:t>
            </a:r>
            <a:r>
              <a:rPr lang="en-US" sz="2000" dirty="0"/>
              <a:t>. 6-7: 1,21</a:t>
            </a:r>
          </a:p>
          <a:p>
            <a:pPr marL="0" indent="0">
              <a:buNone/>
            </a:pPr>
            <a:r>
              <a:rPr lang="en-US" sz="2000" dirty="0"/>
              <a:t>Cont. </a:t>
            </a:r>
            <a:r>
              <a:rPr lang="en-US" sz="2000" dirty="0" err="1"/>
              <a:t>Relat</a:t>
            </a:r>
            <a:r>
              <a:rPr lang="en-US" sz="2000" dirty="0"/>
              <a:t>. 7-8: 1,21</a:t>
            </a:r>
          </a:p>
          <a:p>
            <a:pPr marL="0" indent="0">
              <a:buNone/>
            </a:pPr>
            <a:r>
              <a:rPr lang="en-US" sz="2000" dirty="0"/>
              <a:t>Helix Direction: Left Hand (Changed after taken the pictures)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5B9B29-2FED-4DB2-ADBF-496C77A79066}"/>
              </a:ext>
            </a:extLst>
          </p:cNvPr>
          <p:cNvSpPr txBox="1">
            <a:spLocks/>
          </p:cNvSpPr>
          <p:nvPr/>
        </p:nvSpPr>
        <p:spPr>
          <a:xfrm>
            <a:off x="3399184" y="1303339"/>
            <a:ext cx="2885502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r>
              <a:rPr lang="en-US" sz="2000" dirty="0"/>
              <a:t>αn: 20º</a:t>
            </a:r>
          </a:p>
          <a:p>
            <a:pPr marL="0" indent="0">
              <a:buFont typeface="Wingdings 3" charset="2"/>
              <a:buNone/>
            </a:pPr>
            <a:r>
              <a:rPr lang="el-GR" sz="2000" dirty="0"/>
              <a:t>Β</a:t>
            </a:r>
            <a:r>
              <a:rPr lang="en-US" sz="2000" dirty="0"/>
              <a:t>: 35º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Inner Diam. : 6,00 mm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XH: 1,91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XF: 2,34</a:t>
            </a:r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97698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A6888C93-8E5F-4498-BA79-3D29F036116C}"/>
              </a:ext>
            </a:extLst>
          </p:cNvPr>
          <p:cNvGrpSpPr/>
          <p:nvPr/>
        </p:nvGrpSpPr>
        <p:grpSpPr>
          <a:xfrm>
            <a:off x="2322505" y="1581150"/>
            <a:ext cx="12068175" cy="5219700"/>
            <a:chOff x="-2846395" y="1581150"/>
            <a:chExt cx="12068175" cy="5219700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48DEF4D-EB0D-4128-81E0-9041D6E7B5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846395" y="1581150"/>
              <a:ext cx="12068175" cy="5219700"/>
            </a:xfrm>
            <a:prstGeom prst="rect">
              <a:avLst/>
            </a:prstGeom>
          </p:spPr>
        </p:pic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6F1CDD9-AEC6-4020-BE5D-C255967CFD4F}"/>
                </a:ext>
              </a:extLst>
            </p:cNvPr>
            <p:cNvGrpSpPr/>
            <p:nvPr/>
          </p:nvGrpSpPr>
          <p:grpSpPr>
            <a:xfrm>
              <a:off x="517277" y="3428636"/>
              <a:ext cx="1311523" cy="369332"/>
              <a:chOff x="5314950" y="1733550"/>
              <a:chExt cx="1311523" cy="369332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18766E1-7BFD-4454-99FA-D01349519901}"/>
                  </a:ext>
                </a:extLst>
              </p:cNvPr>
              <p:cNvSpPr txBox="1"/>
              <p:nvPr/>
            </p:nvSpPr>
            <p:spPr>
              <a:xfrm>
                <a:off x="5314950" y="1733550"/>
                <a:ext cx="552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8</a:t>
                </a:r>
              </a:p>
            </p:txBody>
          </p:sp>
          <p:cxnSp>
            <p:nvCxnSpPr>
              <p:cNvPr id="36" name="Straight Arrow Connector 35">
                <a:extLst>
                  <a:ext uri="{FF2B5EF4-FFF2-40B4-BE49-F238E27FC236}">
                    <a16:creationId xmlns:a16="http://schemas.microsoft.com/office/drawing/2014/main" id="{D1C8F8D5-BFB7-4BC3-B127-604DF6C25E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6414" y="1918216"/>
                <a:ext cx="1040059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3399366" cy="4945061"/>
          </a:xfrm>
        </p:spPr>
        <p:txBody>
          <a:bodyPr>
            <a:normAutofit/>
          </a:bodyPr>
          <a:lstStyle/>
          <a:p>
            <a:r>
              <a:rPr lang="en-US" sz="2000" dirty="0"/>
              <a:t>Gear </a:t>
            </a:r>
            <a:r>
              <a:rPr lang="en-US" sz="2000" dirty="0" err="1"/>
              <a:t>Strenght</a:t>
            </a:r>
            <a:r>
              <a:rPr lang="en-US" sz="2000" dirty="0"/>
              <a:t> - Gear 8</a:t>
            </a:r>
          </a:p>
          <a:p>
            <a:pPr marL="0" indent="0">
              <a:buNone/>
            </a:pPr>
            <a:r>
              <a:rPr lang="en-US" sz="2000" dirty="0"/>
              <a:t>Ft: 791,23 N</a:t>
            </a:r>
          </a:p>
          <a:p>
            <a:pPr marL="0" indent="0">
              <a:buNone/>
            </a:pPr>
            <a:r>
              <a:rPr lang="en-US" sz="2000" dirty="0" err="1"/>
              <a:t>mn</a:t>
            </a:r>
            <a:r>
              <a:rPr lang="en-US" sz="2000" dirty="0"/>
              <a:t>: 1,50 mm</a:t>
            </a:r>
          </a:p>
          <a:p>
            <a:pPr marL="0" indent="0">
              <a:buNone/>
            </a:pPr>
            <a:r>
              <a:rPr lang="en-US" sz="2000" dirty="0"/>
              <a:t>Z: 17</a:t>
            </a:r>
          </a:p>
          <a:p>
            <a:pPr marL="0" indent="0">
              <a:buNone/>
            </a:pPr>
            <a:r>
              <a:rPr lang="en-US" sz="2000" dirty="0"/>
              <a:t>b: 5,00 mm</a:t>
            </a:r>
          </a:p>
          <a:p>
            <a:pPr marL="0" indent="0">
              <a:buNone/>
            </a:pPr>
            <a:r>
              <a:rPr lang="en-US" sz="2000" dirty="0" err="1"/>
              <a:t>i</a:t>
            </a:r>
            <a:r>
              <a:rPr lang="en-US" sz="2000" dirty="0"/>
              <a:t> 7-8: 1,53</a:t>
            </a:r>
          </a:p>
          <a:p>
            <a:pPr marL="0" indent="0">
              <a:buNone/>
            </a:pPr>
            <a:r>
              <a:rPr lang="en-US" sz="2000" dirty="0"/>
              <a:t>Cont. </a:t>
            </a:r>
            <a:r>
              <a:rPr lang="en-US" sz="2000" dirty="0" err="1"/>
              <a:t>Relat</a:t>
            </a:r>
            <a:r>
              <a:rPr lang="en-US" sz="2000" dirty="0"/>
              <a:t>. 7-8: 1,21</a:t>
            </a:r>
          </a:p>
          <a:p>
            <a:pPr marL="0" indent="0">
              <a:buNone/>
            </a:pPr>
            <a:r>
              <a:rPr lang="en-US" sz="2000" dirty="0"/>
              <a:t>Helix Direction: Right Hand (Changed after taken the pictures)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5B9B29-2FED-4DB2-ADBF-496C77A79066}"/>
              </a:ext>
            </a:extLst>
          </p:cNvPr>
          <p:cNvSpPr txBox="1">
            <a:spLocks/>
          </p:cNvSpPr>
          <p:nvPr/>
        </p:nvSpPr>
        <p:spPr>
          <a:xfrm>
            <a:off x="3399184" y="1303339"/>
            <a:ext cx="2839443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r>
              <a:rPr lang="en-US" sz="2000" dirty="0"/>
              <a:t>αn: 20º</a:t>
            </a:r>
          </a:p>
          <a:p>
            <a:pPr marL="0" indent="0">
              <a:buFont typeface="Wingdings 3" charset="2"/>
              <a:buNone/>
            </a:pPr>
            <a:r>
              <a:rPr lang="el-GR" sz="2000" dirty="0"/>
              <a:t>Β</a:t>
            </a:r>
            <a:r>
              <a:rPr lang="en-US" sz="2000" dirty="0"/>
              <a:t>: 35º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Inner Diam. : 6,00 mm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XH: 1,26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XF: 2,32</a:t>
            </a:r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777999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A96DDBC8-F034-46F5-94B5-41C0494F0DCA}"/>
              </a:ext>
            </a:extLst>
          </p:cNvPr>
          <p:cNvGrpSpPr/>
          <p:nvPr/>
        </p:nvGrpSpPr>
        <p:grpSpPr>
          <a:xfrm>
            <a:off x="2322505" y="1581150"/>
            <a:ext cx="12068175" cy="5219700"/>
            <a:chOff x="-2846395" y="1581150"/>
            <a:chExt cx="12068175" cy="5219700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48DEF4D-EB0D-4128-81E0-9041D6E7B5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846395" y="1581150"/>
              <a:ext cx="12068175" cy="5219700"/>
            </a:xfrm>
            <a:prstGeom prst="rect">
              <a:avLst/>
            </a:prstGeom>
          </p:spPr>
        </p:pic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EC08A55-955F-4E87-ACD5-10048F1E0290}"/>
                </a:ext>
              </a:extLst>
            </p:cNvPr>
            <p:cNvGrpSpPr/>
            <p:nvPr/>
          </p:nvGrpSpPr>
          <p:grpSpPr>
            <a:xfrm>
              <a:off x="1645354" y="2435601"/>
              <a:ext cx="552450" cy="466349"/>
              <a:chOff x="5314950" y="1733550"/>
              <a:chExt cx="552450" cy="466349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43BB568-4028-4F2F-AA31-A0E2F41555E8}"/>
                  </a:ext>
                </a:extLst>
              </p:cNvPr>
              <p:cNvSpPr txBox="1"/>
              <p:nvPr/>
            </p:nvSpPr>
            <p:spPr>
              <a:xfrm>
                <a:off x="5314950" y="1733550"/>
                <a:ext cx="552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9</a:t>
                </a:r>
              </a:p>
            </p:txBody>
          </p:sp>
          <p:cxnSp>
            <p:nvCxnSpPr>
              <p:cNvPr id="26" name="Straight Arrow Connector 25">
                <a:extLst>
                  <a:ext uri="{FF2B5EF4-FFF2-40B4-BE49-F238E27FC236}">
                    <a16:creationId xmlns:a16="http://schemas.microsoft.com/office/drawing/2014/main" id="{DEE43B0D-5CC6-4E5A-8BCE-5789530D11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59259" y="1922088"/>
                <a:ext cx="208141" cy="27781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3539066" cy="5497511"/>
          </a:xfrm>
        </p:spPr>
        <p:txBody>
          <a:bodyPr>
            <a:normAutofit/>
          </a:bodyPr>
          <a:lstStyle/>
          <a:p>
            <a:r>
              <a:rPr lang="en-US" sz="2000" dirty="0"/>
              <a:t>Gear </a:t>
            </a:r>
            <a:r>
              <a:rPr lang="en-US" sz="2000" dirty="0" err="1"/>
              <a:t>Strenght</a:t>
            </a:r>
            <a:r>
              <a:rPr lang="en-US" sz="2000" dirty="0"/>
              <a:t> - Gear 9</a:t>
            </a:r>
          </a:p>
          <a:p>
            <a:pPr marL="0" indent="0">
              <a:buNone/>
            </a:pPr>
            <a:r>
              <a:rPr lang="en-US" sz="2000" dirty="0"/>
              <a:t>Ft: 663,89 N</a:t>
            </a:r>
          </a:p>
          <a:p>
            <a:pPr marL="0" indent="0">
              <a:buNone/>
            </a:pPr>
            <a:r>
              <a:rPr lang="en-US" sz="2000" dirty="0" err="1"/>
              <a:t>mn</a:t>
            </a:r>
            <a:r>
              <a:rPr lang="en-US" sz="2000" dirty="0"/>
              <a:t>: 1,75 mm</a:t>
            </a:r>
          </a:p>
          <a:p>
            <a:pPr marL="0" indent="0">
              <a:buNone/>
            </a:pPr>
            <a:r>
              <a:rPr lang="en-US" sz="2000" dirty="0"/>
              <a:t>Z: 20</a:t>
            </a:r>
          </a:p>
          <a:p>
            <a:pPr marL="0" indent="0">
              <a:buNone/>
            </a:pPr>
            <a:r>
              <a:rPr lang="en-US" sz="2000" dirty="0"/>
              <a:t>b: 5,00 mm</a:t>
            </a:r>
          </a:p>
          <a:p>
            <a:pPr marL="0" indent="0">
              <a:buNone/>
            </a:pPr>
            <a:r>
              <a:rPr lang="en-US" sz="2000" dirty="0" err="1"/>
              <a:t>i</a:t>
            </a:r>
            <a:r>
              <a:rPr lang="en-US" sz="2000" dirty="0"/>
              <a:t> 9-10: 1,11</a:t>
            </a:r>
          </a:p>
          <a:p>
            <a:pPr marL="0" indent="0">
              <a:buNone/>
            </a:pPr>
            <a:r>
              <a:rPr lang="en-US" sz="2000" dirty="0" err="1"/>
              <a:t>i</a:t>
            </a:r>
            <a:r>
              <a:rPr lang="en-US" sz="2000" dirty="0"/>
              <a:t> 11-9: 1,11</a:t>
            </a:r>
          </a:p>
          <a:p>
            <a:pPr marL="0" indent="0">
              <a:buNone/>
            </a:pPr>
            <a:r>
              <a:rPr lang="en-US" sz="2000" dirty="0"/>
              <a:t>Cont. </a:t>
            </a:r>
            <a:r>
              <a:rPr lang="en-US" sz="2000" dirty="0" err="1"/>
              <a:t>Relat</a:t>
            </a:r>
            <a:r>
              <a:rPr lang="en-US" sz="2000" dirty="0"/>
              <a:t>. 9-10: 1,43</a:t>
            </a:r>
          </a:p>
          <a:p>
            <a:pPr marL="0" indent="0">
              <a:buNone/>
            </a:pPr>
            <a:r>
              <a:rPr lang="en-US" sz="2000" dirty="0"/>
              <a:t>Cont. </a:t>
            </a:r>
            <a:r>
              <a:rPr lang="en-US" sz="2000" dirty="0" err="1"/>
              <a:t>Relat</a:t>
            </a:r>
            <a:r>
              <a:rPr lang="en-US" sz="2000" dirty="0"/>
              <a:t>. 11-9: 1,43</a:t>
            </a:r>
          </a:p>
          <a:p>
            <a:pPr marL="0" indent="0">
              <a:buNone/>
            </a:pPr>
            <a:r>
              <a:rPr lang="en-US" sz="2000" dirty="0"/>
              <a:t>Helix Direction: Right Hand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5B9B29-2FED-4DB2-ADBF-496C77A79066}"/>
              </a:ext>
            </a:extLst>
          </p:cNvPr>
          <p:cNvSpPr txBox="1">
            <a:spLocks/>
          </p:cNvSpPr>
          <p:nvPr/>
        </p:nvSpPr>
        <p:spPr>
          <a:xfrm>
            <a:off x="3399184" y="1303339"/>
            <a:ext cx="2893180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r>
              <a:rPr lang="en-US" sz="2000" dirty="0"/>
              <a:t>αn: 20º</a:t>
            </a:r>
          </a:p>
          <a:p>
            <a:pPr marL="0" indent="0">
              <a:buFont typeface="Wingdings 3" charset="2"/>
              <a:buNone/>
            </a:pPr>
            <a:r>
              <a:rPr lang="el-GR" sz="2000" dirty="0"/>
              <a:t>Β</a:t>
            </a:r>
            <a:r>
              <a:rPr lang="en-US" sz="2000" dirty="0"/>
              <a:t>: 20º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Inner Diam. : 6,00 mm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XH: 1,38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XF: 2,86</a:t>
            </a:r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809026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A6888C93-8E5F-4498-BA79-3D29F036116C}"/>
              </a:ext>
            </a:extLst>
          </p:cNvPr>
          <p:cNvGrpSpPr/>
          <p:nvPr/>
        </p:nvGrpSpPr>
        <p:grpSpPr>
          <a:xfrm>
            <a:off x="2322505" y="1581150"/>
            <a:ext cx="12068175" cy="5219700"/>
            <a:chOff x="-2846395" y="1581150"/>
            <a:chExt cx="12068175" cy="5219700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48DEF4D-EB0D-4128-81E0-9041D6E7B5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846395" y="1581150"/>
              <a:ext cx="12068175" cy="5219700"/>
            </a:xfrm>
            <a:prstGeom prst="rect">
              <a:avLst/>
            </a:prstGeom>
          </p:spPr>
        </p:pic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771854F8-0BE0-42D0-AFA2-514FCE170EB6}"/>
                </a:ext>
              </a:extLst>
            </p:cNvPr>
            <p:cNvGrpSpPr/>
            <p:nvPr/>
          </p:nvGrpSpPr>
          <p:grpSpPr>
            <a:xfrm>
              <a:off x="4057823" y="3889350"/>
              <a:ext cx="1356168" cy="1405177"/>
              <a:chOff x="4511232" y="697705"/>
              <a:chExt cx="1356168" cy="1405177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4F797DC8-FF99-462F-B6F5-9B1A9109A576}"/>
                  </a:ext>
                </a:extLst>
              </p:cNvPr>
              <p:cNvSpPr txBox="1"/>
              <p:nvPr/>
            </p:nvSpPr>
            <p:spPr>
              <a:xfrm>
                <a:off x="5314950" y="1733550"/>
                <a:ext cx="552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10</a:t>
                </a:r>
              </a:p>
            </p:txBody>
          </p:sp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F64CA6A7-29B3-4CCA-A471-130DF59693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511232" y="697705"/>
                <a:ext cx="983271" cy="107315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303339"/>
            <a:ext cx="3432711" cy="3880773"/>
          </a:xfrm>
        </p:spPr>
        <p:txBody>
          <a:bodyPr>
            <a:normAutofit/>
          </a:bodyPr>
          <a:lstStyle/>
          <a:p>
            <a:r>
              <a:rPr lang="en-US" sz="2000" dirty="0"/>
              <a:t>Gear </a:t>
            </a:r>
            <a:r>
              <a:rPr lang="en-US" sz="2000" dirty="0" err="1"/>
              <a:t>Strenght</a:t>
            </a:r>
            <a:r>
              <a:rPr lang="en-US" sz="2000" dirty="0"/>
              <a:t> - Gear 10</a:t>
            </a:r>
          </a:p>
          <a:p>
            <a:pPr marL="0" indent="0">
              <a:buNone/>
            </a:pPr>
            <a:r>
              <a:rPr lang="en-US" sz="2000" dirty="0"/>
              <a:t>Ft: 663,89 N</a:t>
            </a:r>
          </a:p>
          <a:p>
            <a:pPr marL="0" indent="0">
              <a:buNone/>
            </a:pPr>
            <a:r>
              <a:rPr lang="en-US" sz="2000" dirty="0" err="1"/>
              <a:t>mn</a:t>
            </a:r>
            <a:r>
              <a:rPr lang="en-US" sz="2000" dirty="0"/>
              <a:t>: 1,75 mm</a:t>
            </a:r>
          </a:p>
          <a:p>
            <a:pPr marL="0" indent="0">
              <a:buNone/>
            </a:pPr>
            <a:r>
              <a:rPr lang="en-US" sz="2000" dirty="0"/>
              <a:t>Z: 18</a:t>
            </a:r>
          </a:p>
          <a:p>
            <a:pPr marL="0" indent="0">
              <a:buNone/>
            </a:pPr>
            <a:r>
              <a:rPr lang="en-US" sz="2000" dirty="0"/>
              <a:t>b: 5,00 mm</a:t>
            </a:r>
          </a:p>
          <a:p>
            <a:pPr marL="0" indent="0">
              <a:buNone/>
            </a:pPr>
            <a:r>
              <a:rPr lang="en-US" sz="2000" dirty="0" err="1"/>
              <a:t>i</a:t>
            </a:r>
            <a:r>
              <a:rPr lang="en-US" sz="2000" dirty="0"/>
              <a:t> 9-10: 1,11</a:t>
            </a:r>
          </a:p>
          <a:p>
            <a:pPr marL="0" indent="0">
              <a:buNone/>
            </a:pPr>
            <a:r>
              <a:rPr lang="en-US" sz="2000" dirty="0"/>
              <a:t>Cont. </a:t>
            </a:r>
            <a:r>
              <a:rPr lang="en-US" sz="2000" dirty="0" err="1"/>
              <a:t>Relat</a:t>
            </a:r>
            <a:r>
              <a:rPr lang="en-US" sz="2000" dirty="0"/>
              <a:t>. 9-10: 1,43</a:t>
            </a:r>
          </a:p>
          <a:p>
            <a:pPr marL="0" indent="0">
              <a:buNone/>
            </a:pPr>
            <a:r>
              <a:rPr lang="en-US" sz="2000" dirty="0"/>
              <a:t>Helix Direction: Left Hand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5B9B29-2FED-4DB2-ADBF-496C77A79066}"/>
              </a:ext>
            </a:extLst>
          </p:cNvPr>
          <p:cNvSpPr txBox="1">
            <a:spLocks/>
          </p:cNvSpPr>
          <p:nvPr/>
        </p:nvSpPr>
        <p:spPr>
          <a:xfrm>
            <a:off x="3399183" y="1303339"/>
            <a:ext cx="2972587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r>
              <a:rPr lang="en-US" sz="2000" dirty="0"/>
              <a:t>αn: 20º</a:t>
            </a:r>
          </a:p>
          <a:p>
            <a:pPr marL="0" indent="0">
              <a:buFont typeface="Wingdings 3" charset="2"/>
              <a:buNone/>
            </a:pPr>
            <a:r>
              <a:rPr lang="el-GR" sz="2000" dirty="0"/>
              <a:t>Β</a:t>
            </a:r>
            <a:r>
              <a:rPr lang="en-US" sz="2000" dirty="0"/>
              <a:t>: 20º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Inner Diam. : 11,00 mm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XH: 1,25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XF: 2,82</a:t>
            </a:r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88CA06-79F8-44C5-9818-AF4A7546BF98}"/>
              </a:ext>
            </a:extLst>
          </p:cNvPr>
          <p:cNvSpPr txBox="1"/>
          <p:nvPr/>
        </p:nvSpPr>
        <p:spPr>
          <a:xfrm>
            <a:off x="677332" y="5058202"/>
            <a:ext cx="56944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Note: This gear has holes for the screw’s head, so its life will be reduced.</a:t>
            </a:r>
          </a:p>
        </p:txBody>
      </p:sp>
    </p:spTree>
    <p:extLst>
      <p:ext uri="{BB962C8B-B14F-4D97-AF65-F5344CB8AC3E}">
        <p14:creationId xmlns:p14="http://schemas.microsoft.com/office/powerpoint/2010/main" val="17824453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A6888C93-8E5F-4498-BA79-3D29F036116C}"/>
              </a:ext>
            </a:extLst>
          </p:cNvPr>
          <p:cNvGrpSpPr/>
          <p:nvPr/>
        </p:nvGrpSpPr>
        <p:grpSpPr>
          <a:xfrm>
            <a:off x="2322505" y="1581150"/>
            <a:ext cx="12068175" cy="5219700"/>
            <a:chOff x="-2846395" y="1581150"/>
            <a:chExt cx="12068175" cy="5219700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48DEF4D-EB0D-4128-81E0-9041D6E7B5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846395" y="1581150"/>
              <a:ext cx="12068175" cy="5219700"/>
            </a:xfrm>
            <a:prstGeom prst="rect">
              <a:avLst/>
            </a:prstGeom>
          </p:spPr>
        </p:pic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7679966-2DCE-47F6-8E37-2A7884E422BB}"/>
                </a:ext>
              </a:extLst>
            </p:cNvPr>
            <p:cNvGrpSpPr/>
            <p:nvPr/>
          </p:nvGrpSpPr>
          <p:grpSpPr>
            <a:xfrm>
              <a:off x="520974" y="4860708"/>
              <a:ext cx="1112294" cy="369332"/>
              <a:chOff x="5314950" y="1733550"/>
              <a:chExt cx="1112294" cy="369332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C8D27482-90B5-4349-81C2-F6C5C18CE614}"/>
                  </a:ext>
                </a:extLst>
              </p:cNvPr>
              <p:cNvSpPr txBox="1"/>
              <p:nvPr/>
            </p:nvSpPr>
            <p:spPr>
              <a:xfrm>
                <a:off x="5314950" y="1733550"/>
                <a:ext cx="552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11</a:t>
                </a:r>
              </a:p>
            </p:txBody>
          </p: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A8284531-B133-4D9C-B7C3-AC30B0BA80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6414" y="1918216"/>
                <a:ext cx="840830" cy="13873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303339"/>
            <a:ext cx="3560837" cy="3880773"/>
          </a:xfrm>
        </p:spPr>
        <p:txBody>
          <a:bodyPr>
            <a:normAutofit/>
          </a:bodyPr>
          <a:lstStyle/>
          <a:p>
            <a:r>
              <a:rPr lang="en-US" sz="2000" dirty="0"/>
              <a:t>Gear </a:t>
            </a:r>
            <a:r>
              <a:rPr lang="en-US" sz="2000" dirty="0" err="1"/>
              <a:t>Strenght</a:t>
            </a:r>
            <a:r>
              <a:rPr lang="en-US" sz="2000" dirty="0"/>
              <a:t> - Gear 11</a:t>
            </a:r>
          </a:p>
          <a:p>
            <a:pPr marL="0" indent="0">
              <a:buNone/>
            </a:pPr>
            <a:r>
              <a:rPr lang="en-US" sz="2000" dirty="0"/>
              <a:t>Ft: 2,59 N</a:t>
            </a:r>
          </a:p>
          <a:p>
            <a:pPr marL="0" indent="0">
              <a:buNone/>
            </a:pPr>
            <a:r>
              <a:rPr lang="en-US" sz="2000" dirty="0" err="1"/>
              <a:t>mn</a:t>
            </a:r>
            <a:r>
              <a:rPr lang="en-US" sz="2000" dirty="0"/>
              <a:t>: 1,75 mm</a:t>
            </a:r>
          </a:p>
          <a:p>
            <a:pPr marL="0" indent="0">
              <a:buNone/>
            </a:pPr>
            <a:r>
              <a:rPr lang="en-US" sz="2000" dirty="0"/>
              <a:t>Z: 18</a:t>
            </a:r>
          </a:p>
          <a:p>
            <a:pPr marL="0" indent="0">
              <a:buNone/>
            </a:pPr>
            <a:r>
              <a:rPr lang="en-US" sz="2000" dirty="0"/>
              <a:t>b: 5,00 mm</a:t>
            </a:r>
          </a:p>
          <a:p>
            <a:pPr marL="0" indent="0">
              <a:buNone/>
            </a:pPr>
            <a:r>
              <a:rPr lang="en-US" sz="2000" dirty="0" err="1"/>
              <a:t>i</a:t>
            </a:r>
            <a:r>
              <a:rPr lang="en-US" sz="2000" dirty="0"/>
              <a:t> 11-9: 1,11</a:t>
            </a:r>
          </a:p>
          <a:p>
            <a:pPr marL="0" indent="0">
              <a:buNone/>
            </a:pPr>
            <a:r>
              <a:rPr lang="en-US" sz="2000" dirty="0"/>
              <a:t>Cont. </a:t>
            </a:r>
            <a:r>
              <a:rPr lang="en-US" sz="2000" dirty="0" err="1"/>
              <a:t>Relat</a:t>
            </a:r>
            <a:r>
              <a:rPr lang="en-US" sz="2000" dirty="0"/>
              <a:t>. 11-9: 1,43</a:t>
            </a:r>
          </a:p>
          <a:p>
            <a:pPr marL="0" indent="0">
              <a:buNone/>
            </a:pPr>
            <a:r>
              <a:rPr lang="en-US" sz="2000" dirty="0"/>
              <a:t>Helix Direction: Left Hand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5B9B29-2FED-4DB2-ADBF-496C77A79066}"/>
              </a:ext>
            </a:extLst>
          </p:cNvPr>
          <p:cNvSpPr txBox="1">
            <a:spLocks/>
          </p:cNvSpPr>
          <p:nvPr/>
        </p:nvSpPr>
        <p:spPr>
          <a:xfrm>
            <a:off x="3399184" y="1303339"/>
            <a:ext cx="2843140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r>
              <a:rPr lang="en-US" sz="2000" dirty="0"/>
              <a:t>αn: 20º</a:t>
            </a:r>
          </a:p>
          <a:p>
            <a:pPr marL="0" indent="0">
              <a:buFont typeface="Wingdings 3" charset="2"/>
              <a:buNone/>
            </a:pPr>
            <a:r>
              <a:rPr lang="el-GR" sz="2000" dirty="0"/>
              <a:t>Β</a:t>
            </a:r>
            <a:r>
              <a:rPr lang="en-US" sz="2000" dirty="0"/>
              <a:t>: 20º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Inner Diam. : 6,00 mm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XH: 317,26</a:t>
            </a:r>
          </a:p>
          <a:p>
            <a:pPr marL="0" indent="0">
              <a:buFont typeface="Wingdings 3" charset="2"/>
              <a:buNone/>
            </a:pPr>
            <a:r>
              <a:rPr lang="en-US" sz="2000" dirty="0"/>
              <a:t>XF: 715,12</a:t>
            </a:r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  <a:p>
            <a:pPr marL="0" indent="0">
              <a:buFont typeface="Wingdings 3" charset="2"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707535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61ABC0-ED4F-49BF-A8D5-56A6B7758D3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7334" y="1303339"/>
                <a:ext cx="6536266" cy="4660139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/>
                  <a:t>Axial and Radial Forces</a:t>
                </a:r>
              </a:p>
              <a:p>
                <a:pPr marL="0" indent="0" algn="just">
                  <a:buNone/>
                </a:pPr>
                <a:r>
                  <a:rPr lang="en-US" sz="2000" dirty="0"/>
                  <a:t>Since helical gears are being used, axial and radial forces appear. We will try to compensate the axial force with the gears of the same shaft, especially on the 3-4-10 group since it’s floating. We will do this changing the helix angle of the gears. Also, the radial force will be compensated by the bearings.</a:t>
                </a:r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𝑎𝑥𝑖𝑎𝑙</m:t>
                          </m:r>
                        </m:sub>
                      </m:sSub>
                      <m:r>
                        <a:rPr lang="es-ES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2000" i="1">
                          <a:latin typeface="Cambria Math" panose="02040503050406030204" pitchFamily="18" charset="0"/>
                        </a:rPr>
                        <m:t>𝐹𝑡</m:t>
                      </m:r>
                      <m:r>
                        <a:rPr lang="es-ES" sz="2000" i="1">
                          <a:latin typeface="Cambria Math" panose="02040503050406030204" pitchFamily="18" charset="0"/>
                        </a:rPr>
                        <m:t>· </m:t>
                      </m:r>
                      <m:func>
                        <m:funcPr>
                          <m:ctrlPr>
                            <a:rPr lang="es-ES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ES" sz="200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m:rPr>
                              <m:sty m:val="p"/>
                            </m:rPr>
                            <a:rPr lang="el-GR" sz="2000" i="1">
                              <a:latin typeface="Cambria Math" panose="02040503050406030204" pitchFamily="18" charset="0"/>
                            </a:rPr>
                            <m:t>β</m:t>
                          </m:r>
                        </m:e>
                      </m:func>
                    </m:oMath>
                  </m:oMathPara>
                </a14:m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𝑟𝑎𝑑𝑖𝑎𝑙</m:t>
                          </m:r>
                        </m:sub>
                      </m:sSub>
                      <m:r>
                        <a:rPr lang="es-ES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2000" i="1">
                          <a:latin typeface="Cambria Math" panose="02040503050406030204" pitchFamily="18" charset="0"/>
                        </a:rPr>
                        <m:t>𝐹𝑡</m:t>
                      </m:r>
                      <m:r>
                        <a:rPr lang="es-ES" sz="2000" i="1">
                          <a:latin typeface="Cambria Math" panose="02040503050406030204" pitchFamily="18" charset="0"/>
                        </a:rPr>
                        <m:t>· </m:t>
                      </m:r>
                      <m:func>
                        <m:funcPr>
                          <m:ctrlPr>
                            <a:rPr lang="es-ES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ES" sz="200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sSub>
                            <m:sSubPr>
                              <m:ctrlPr>
                                <a:rPr lang="es-E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2000" i="1">
                                  <a:latin typeface="Cambria Math" panose="02040503050406030204" pitchFamily="18" charset="0"/>
                                </a:rPr>
                                <m:t>α</m:t>
                              </m:r>
                            </m:e>
                            <m:sub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61ABC0-ED4F-49BF-A8D5-56A6B7758D3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1303339"/>
                <a:ext cx="6536266" cy="4660139"/>
              </a:xfrm>
              <a:blipFill>
                <a:blip r:embed="rId2"/>
                <a:stretch>
                  <a:fillRect l="-933" t="-916" r="-10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33704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61ABC0-ED4F-49BF-A8D5-56A6B7758D3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7334" y="1303338"/>
                <a:ext cx="3825015" cy="5846759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/>
                  <a:t>Bearings </a:t>
                </a:r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𝑎𝑥𝑖𝑎𝑙</m:t>
                              </m:r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 8−9 </m:t>
                              </m:r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𝑆h𝑎𝑓𝑡</m:t>
                              </m:r>
                            </m:sub>
                          </m:sSub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795,66</m:t>
                          </m:r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nary>
                    </m:oMath>
                  </m:oMathPara>
                </a14:m>
                <a:endParaRPr lang="en-US" sz="2000" dirty="0"/>
              </a:p>
              <a:p>
                <a:pPr marL="0" indent="0">
                  <a:buNone/>
                </a:pPr>
                <a:r>
                  <a:rPr lang="en-US" sz="2000" dirty="0"/>
                  <a:t>Note: Gears 6-7-8 have changed its helix direction to compensate forces</a:t>
                </a:r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r>
                  <a:rPr lang="en-US" sz="2000" dirty="0"/>
                  <a:t>Bearing Type: Angular Contact</a:t>
                </a:r>
              </a:p>
              <a:p>
                <a:pPr marL="0" indent="0">
                  <a:buNone/>
                </a:pPr>
                <a:r>
                  <a:rPr lang="en-US" sz="2000" dirty="0"/>
                  <a:t>Name: </a:t>
                </a:r>
                <a:r>
                  <a:rPr lang="pt-BR" sz="2000" dirty="0"/>
                  <a:t>ISO 15 ABB - 286 - 10,DE,NC,10_68</a:t>
                </a:r>
              </a:p>
              <a:p>
                <a:pPr marL="0" indent="0">
                  <a:buNone/>
                </a:pPr>
                <a:r>
                  <a:rPr lang="pt-BR" sz="2000" dirty="0"/>
                  <a:t>N </a:t>
                </a:r>
                <a:r>
                  <a:rPr lang="pt-BR" sz="2000" dirty="0" err="1"/>
                  <a:t>life</a:t>
                </a:r>
                <a:r>
                  <a:rPr lang="pt-BR" sz="2000" dirty="0"/>
                  <a:t>: 5 000 000 </a:t>
                </a:r>
                <a:r>
                  <a:rPr lang="pt-BR" sz="2000" dirty="0" err="1"/>
                  <a:t>cycles</a:t>
                </a: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61ABC0-ED4F-49BF-A8D5-56A6B7758D3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1303338"/>
                <a:ext cx="3825015" cy="5846759"/>
              </a:xfrm>
              <a:blipFill>
                <a:blip r:embed="rId2"/>
                <a:stretch>
                  <a:fillRect l="-1592" t="-730" r="-33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7" name="Group 186">
            <a:extLst>
              <a:ext uri="{FF2B5EF4-FFF2-40B4-BE49-F238E27FC236}">
                <a16:creationId xmlns:a16="http://schemas.microsoft.com/office/drawing/2014/main" id="{8B051D84-2C89-4646-A523-D849F371B876}"/>
              </a:ext>
            </a:extLst>
          </p:cNvPr>
          <p:cNvGrpSpPr/>
          <p:nvPr/>
        </p:nvGrpSpPr>
        <p:grpSpPr>
          <a:xfrm>
            <a:off x="5593070" y="1620094"/>
            <a:ext cx="4642930" cy="2480153"/>
            <a:chOff x="5593070" y="1620094"/>
            <a:chExt cx="4642930" cy="2480153"/>
          </a:xfrm>
        </p:grpSpPr>
        <p:cxnSp>
          <p:nvCxnSpPr>
            <p:cNvPr id="151" name="Straight Arrow Connector 150">
              <a:extLst>
                <a:ext uri="{FF2B5EF4-FFF2-40B4-BE49-F238E27FC236}">
                  <a16:creationId xmlns:a16="http://schemas.microsoft.com/office/drawing/2014/main" id="{6AB9C005-2402-4A2A-BC0C-1F69F24B6D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28000" y="3492500"/>
              <a:ext cx="0" cy="21600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B608F364-5329-4947-A6D4-83EEEB543B63}"/>
                </a:ext>
              </a:extLst>
            </p:cNvPr>
            <p:cNvGrpSpPr/>
            <p:nvPr/>
          </p:nvGrpSpPr>
          <p:grpSpPr>
            <a:xfrm>
              <a:off x="6124554" y="1620094"/>
              <a:ext cx="3427458" cy="1698150"/>
              <a:chOff x="4013044" y="950760"/>
              <a:chExt cx="3427458" cy="1698150"/>
            </a:xfrm>
          </p:grpSpPr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78C43A4D-60D3-4DB4-948B-65A6CBCA7F0E}"/>
                  </a:ext>
                </a:extLst>
              </p:cNvPr>
              <p:cNvGrpSpPr/>
              <p:nvPr/>
            </p:nvGrpSpPr>
            <p:grpSpPr>
              <a:xfrm>
                <a:off x="5817494" y="950760"/>
                <a:ext cx="1218287" cy="1698150"/>
                <a:chOff x="5034280" y="3495820"/>
                <a:chExt cx="1218287" cy="1620467"/>
              </a:xfrm>
            </p:grpSpPr>
            <p:grpSp>
              <p:nvGrpSpPr>
                <p:cNvPr id="106" name="Group 105">
                  <a:extLst>
                    <a:ext uri="{FF2B5EF4-FFF2-40B4-BE49-F238E27FC236}">
                      <a16:creationId xmlns:a16="http://schemas.microsoft.com/office/drawing/2014/main" id="{42BAE93D-B589-438D-B894-2C7BBD485D7F}"/>
                    </a:ext>
                  </a:extLst>
                </p:cNvPr>
                <p:cNvGrpSpPr/>
                <p:nvPr/>
              </p:nvGrpSpPr>
              <p:grpSpPr>
                <a:xfrm>
                  <a:off x="5034280" y="3495820"/>
                  <a:ext cx="419100" cy="1620467"/>
                  <a:chOff x="6050280" y="2890573"/>
                  <a:chExt cx="419100" cy="1620467"/>
                </a:xfrm>
              </p:grpSpPr>
              <p:cxnSp>
                <p:nvCxnSpPr>
                  <p:cNvPr id="108" name="Straight Connector 107">
                    <a:extLst>
                      <a:ext uri="{FF2B5EF4-FFF2-40B4-BE49-F238E27FC236}">
                        <a16:creationId xmlns:a16="http://schemas.microsoft.com/office/drawing/2014/main" id="{49CFB91D-43A5-474D-98AE-3E274FBE99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273800" y="2901864"/>
                    <a:ext cx="0" cy="1607135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Straight Connector 108">
                    <a:extLst>
                      <a:ext uri="{FF2B5EF4-FFF2-40B4-BE49-F238E27FC236}">
                        <a16:creationId xmlns:a16="http://schemas.microsoft.com/office/drawing/2014/main" id="{BB3C3490-00D2-4353-99F0-16AA691D6B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2890573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Straight Connector 109">
                    <a:extLst>
                      <a:ext uri="{FF2B5EF4-FFF2-40B4-BE49-F238E27FC236}">
                        <a16:creationId xmlns:a16="http://schemas.microsoft.com/office/drawing/2014/main" id="{E82D5D11-733E-4D30-821E-B13432E5F8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4511040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07" name="TextBox 106">
                  <a:extLst>
                    <a:ext uri="{FF2B5EF4-FFF2-40B4-BE49-F238E27FC236}">
                      <a16:creationId xmlns:a16="http://schemas.microsoft.com/office/drawing/2014/main" id="{EED99FC2-52AC-4D06-A26F-AC6397EBB9A4}"/>
                    </a:ext>
                  </a:extLst>
                </p:cNvPr>
                <p:cNvSpPr txBox="1"/>
                <p:nvPr/>
              </p:nvSpPr>
              <p:spPr>
                <a:xfrm>
                  <a:off x="5257800" y="4762727"/>
                  <a:ext cx="994767" cy="3524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/>
                    <a:t>9 z:20</a:t>
                  </a:r>
                </a:p>
              </p:txBody>
            </p:sp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1E65D4E4-078A-4DC1-BFF8-1CFBE61559EE}"/>
                  </a:ext>
                </a:extLst>
              </p:cNvPr>
              <p:cNvGrpSpPr/>
              <p:nvPr/>
            </p:nvGrpSpPr>
            <p:grpSpPr>
              <a:xfrm>
                <a:off x="4521369" y="1230532"/>
                <a:ext cx="1162766" cy="1133912"/>
                <a:chOff x="5034280" y="4034247"/>
                <a:chExt cx="1162766" cy="1082040"/>
              </a:xfrm>
            </p:grpSpPr>
            <p:grpSp>
              <p:nvGrpSpPr>
                <p:cNvPr id="101" name="Group 100">
                  <a:extLst>
                    <a:ext uri="{FF2B5EF4-FFF2-40B4-BE49-F238E27FC236}">
                      <a16:creationId xmlns:a16="http://schemas.microsoft.com/office/drawing/2014/main" id="{E5E6A19C-A450-45EE-82F0-7EA9D7C8903C}"/>
                    </a:ext>
                  </a:extLst>
                </p:cNvPr>
                <p:cNvGrpSpPr/>
                <p:nvPr/>
              </p:nvGrpSpPr>
              <p:grpSpPr>
                <a:xfrm>
                  <a:off x="5034280" y="4034247"/>
                  <a:ext cx="419100" cy="1082040"/>
                  <a:chOff x="6050280" y="3429000"/>
                  <a:chExt cx="419100" cy="1082040"/>
                </a:xfrm>
              </p:grpSpPr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AA9D9F34-290D-49AB-81D7-3B8CC2DA3E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248400" y="3429000"/>
                    <a:ext cx="0" cy="108000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5AE8C37A-09DD-47D8-B2B2-A4B034A938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3429000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900E5C9F-5040-4BDE-ACF2-284CE8016A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4511040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02" name="TextBox 101">
                  <a:extLst>
                    <a:ext uri="{FF2B5EF4-FFF2-40B4-BE49-F238E27FC236}">
                      <a16:creationId xmlns:a16="http://schemas.microsoft.com/office/drawing/2014/main" id="{692CA403-8A3D-4ECD-AB27-6770B41650AE}"/>
                    </a:ext>
                  </a:extLst>
                </p:cNvPr>
                <p:cNvSpPr txBox="1"/>
                <p:nvPr/>
              </p:nvSpPr>
              <p:spPr>
                <a:xfrm>
                  <a:off x="5257800" y="4762727"/>
                  <a:ext cx="939246" cy="3524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/>
                    <a:t>8 z: 17</a:t>
                  </a:r>
                </a:p>
              </p:txBody>
            </p:sp>
          </p:grp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68C49CE6-74A0-4158-82F5-E028F39289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3044" y="1795669"/>
                <a:ext cx="342745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5DD10496-C91A-4499-8D26-C509656836F7}"/>
                </a:ext>
              </a:extLst>
            </p:cNvPr>
            <p:cNvCxnSpPr/>
            <p:nvPr/>
          </p:nvCxnSpPr>
          <p:spPr>
            <a:xfrm>
              <a:off x="8449998" y="3417705"/>
              <a:ext cx="4826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9" name="Straight Arrow Connector 148">
              <a:extLst>
                <a:ext uri="{FF2B5EF4-FFF2-40B4-BE49-F238E27FC236}">
                  <a16:creationId xmlns:a16="http://schemas.microsoft.com/office/drawing/2014/main" id="{E76D54BD-B109-4AF2-896A-99F8934F5559}"/>
                </a:ext>
              </a:extLst>
            </p:cNvPr>
            <p:cNvCxnSpPr>
              <a:cxnSpLocks/>
            </p:cNvCxnSpPr>
            <p:nvPr/>
          </p:nvCxnSpPr>
          <p:spPr>
            <a:xfrm>
              <a:off x="6070600" y="2209800"/>
              <a:ext cx="0" cy="21600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7" name="Straight Arrow Connector 156">
              <a:extLst>
                <a:ext uri="{FF2B5EF4-FFF2-40B4-BE49-F238E27FC236}">
                  <a16:creationId xmlns:a16="http://schemas.microsoft.com/office/drawing/2014/main" id="{A3B1104F-1565-4738-B136-5E0CFC9BD8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19900" y="3149600"/>
              <a:ext cx="0" cy="21600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9" name="Straight Arrow Connector 158">
              <a:extLst>
                <a:ext uri="{FF2B5EF4-FFF2-40B4-BE49-F238E27FC236}">
                  <a16:creationId xmlns:a16="http://schemas.microsoft.com/office/drawing/2014/main" id="{F12F1852-A549-48E7-9726-9E142186C1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753600" y="2476500"/>
              <a:ext cx="482400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4B3AB853-CD0C-458E-9B72-EB71B9BCD8BF}"/>
                </a:ext>
              </a:extLst>
            </p:cNvPr>
            <p:cNvSpPr/>
            <p:nvPr/>
          </p:nvSpPr>
          <p:spPr>
            <a:xfrm>
              <a:off x="6797151" y="3154918"/>
              <a:ext cx="10951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351,56 N</a:t>
              </a:r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757D0846-3C8B-4E70-A2E3-E9F904650F8C}"/>
                </a:ext>
              </a:extLst>
            </p:cNvPr>
            <p:cNvSpPr/>
            <p:nvPr/>
          </p:nvSpPr>
          <p:spPr>
            <a:xfrm>
              <a:off x="5593070" y="3162472"/>
              <a:ext cx="10951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554,03 N</a:t>
              </a:r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94C7F459-ED89-4F0A-AC0A-64E97F7D2270}"/>
                </a:ext>
              </a:extLst>
            </p:cNvPr>
            <p:cNvSpPr/>
            <p:nvPr/>
          </p:nvSpPr>
          <p:spPr>
            <a:xfrm>
              <a:off x="7512531" y="3730915"/>
              <a:ext cx="10951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257,14 N</a:t>
              </a: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120E3F61-0289-4AAF-8346-AB8E103B667D}"/>
                </a:ext>
              </a:extLst>
            </p:cNvPr>
            <p:cNvSpPr/>
            <p:nvPr/>
          </p:nvSpPr>
          <p:spPr>
            <a:xfrm>
              <a:off x="8649907" y="3474682"/>
              <a:ext cx="10951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241,64 N</a:t>
              </a:r>
            </a:p>
          </p:txBody>
        </p:sp>
      </p:grpSp>
      <p:cxnSp>
        <p:nvCxnSpPr>
          <p:cNvPr id="189" name="Straight Arrow Connector 188">
            <a:extLst>
              <a:ext uri="{FF2B5EF4-FFF2-40B4-BE49-F238E27FC236}">
                <a16:creationId xmlns:a16="http://schemas.microsoft.com/office/drawing/2014/main" id="{96563103-D55C-4C02-8DDC-121E9B9A3E71}"/>
              </a:ext>
            </a:extLst>
          </p:cNvPr>
          <p:cNvCxnSpPr>
            <a:cxnSpLocks/>
          </p:cNvCxnSpPr>
          <p:nvPr/>
        </p:nvCxnSpPr>
        <p:spPr>
          <a:xfrm>
            <a:off x="9563100" y="2209800"/>
            <a:ext cx="0" cy="2160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0" name="Rectangle 189">
            <a:extLst>
              <a:ext uri="{FF2B5EF4-FFF2-40B4-BE49-F238E27FC236}">
                <a16:creationId xmlns:a16="http://schemas.microsoft.com/office/drawing/2014/main" id="{98644E25-18AC-4548-8411-41AE405EC433}"/>
              </a:ext>
            </a:extLst>
          </p:cNvPr>
          <p:cNvSpPr/>
          <p:nvPr/>
        </p:nvSpPr>
        <p:spPr>
          <a:xfrm>
            <a:off x="4931899" y="2003686"/>
            <a:ext cx="1164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 154,37 N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F349AEE5-0516-43F2-8523-DD21684E1ADC}"/>
              </a:ext>
            </a:extLst>
          </p:cNvPr>
          <p:cNvSpPr/>
          <p:nvPr/>
        </p:nvSpPr>
        <p:spPr>
          <a:xfrm>
            <a:off x="8449998" y="2016864"/>
            <a:ext cx="1164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 454,34 N</a:t>
            </a: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28C611C0-2BF5-4788-83E8-0E78C7D86F77}"/>
              </a:ext>
            </a:extLst>
          </p:cNvPr>
          <p:cNvSpPr/>
          <p:nvPr/>
        </p:nvSpPr>
        <p:spPr>
          <a:xfrm>
            <a:off x="9716739" y="2478603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795,66 N</a:t>
            </a:r>
          </a:p>
        </p:txBody>
      </p:sp>
      <p:cxnSp>
        <p:nvCxnSpPr>
          <p:cNvPr id="200" name="Straight Arrow Connector 199">
            <a:extLst>
              <a:ext uri="{FF2B5EF4-FFF2-40B4-BE49-F238E27FC236}">
                <a16:creationId xmlns:a16="http://schemas.microsoft.com/office/drawing/2014/main" id="{0A9B5BDF-968F-4410-840B-1955FFAC4FC4}"/>
              </a:ext>
            </a:extLst>
          </p:cNvPr>
          <p:cNvCxnSpPr/>
          <p:nvPr/>
        </p:nvCxnSpPr>
        <p:spPr>
          <a:xfrm>
            <a:off x="6057700" y="3138305"/>
            <a:ext cx="4826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69359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61ABC0-ED4F-49BF-A8D5-56A6B7758D3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7334" y="1303338"/>
                <a:ext cx="3825015" cy="5846759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/>
                  <a:t>Bearings</a:t>
                </a:r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𝑎𝑥𝑖𝑎𝑙</m:t>
                              </m:r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 7 </m:t>
                              </m:r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𝑆h𝑎𝑓𝑡</m:t>
                              </m:r>
                            </m:sub>
                          </m:sSub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=0 </m:t>
                          </m:r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nary>
                    </m:oMath>
                  </m:oMathPara>
                </a14:m>
                <a:endParaRPr lang="en-US" sz="2000" dirty="0"/>
              </a:p>
              <a:p>
                <a:pPr marL="0" indent="0">
                  <a:buNone/>
                </a:pPr>
                <a:r>
                  <a:rPr lang="en-US" sz="2000" dirty="0"/>
                  <a:t>Radial forces are not collinear, but its effect is  negligible. </a:t>
                </a:r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r>
                  <a:rPr lang="en-US" sz="2000" dirty="0"/>
                  <a:t>Bearing: Radial Ball Bearing</a:t>
                </a:r>
              </a:p>
              <a:p>
                <a:pPr marL="0" indent="0">
                  <a:buNone/>
                </a:pPr>
                <a:r>
                  <a:rPr lang="en-US" sz="2000" dirty="0"/>
                  <a:t>Name: </a:t>
                </a:r>
                <a:r>
                  <a:rPr lang="pt-BR" sz="2000" dirty="0"/>
                  <a:t>ISO 15 RBB - 286 - 10,DE,NC,10_68</a:t>
                </a:r>
              </a:p>
              <a:p>
                <a:pPr marL="0" indent="0">
                  <a:buNone/>
                </a:pPr>
                <a:r>
                  <a:rPr lang="pt-BR" sz="2000" dirty="0"/>
                  <a:t>N </a:t>
                </a:r>
                <a:r>
                  <a:rPr lang="pt-BR" sz="2000" dirty="0" err="1"/>
                  <a:t>life</a:t>
                </a:r>
                <a:r>
                  <a:rPr lang="pt-BR" sz="2000" dirty="0"/>
                  <a:t>: 5 000 000 </a:t>
                </a:r>
                <a:r>
                  <a:rPr lang="pt-BR" sz="2000" dirty="0" err="1"/>
                  <a:t>cycles</a:t>
                </a: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61ABC0-ED4F-49BF-A8D5-56A6B7758D3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1303338"/>
                <a:ext cx="3825015" cy="5846759"/>
              </a:xfrm>
              <a:blipFill>
                <a:blip r:embed="rId2"/>
                <a:stretch>
                  <a:fillRect l="-1592" t="-7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1" name="Group 160">
            <a:extLst>
              <a:ext uri="{FF2B5EF4-FFF2-40B4-BE49-F238E27FC236}">
                <a16:creationId xmlns:a16="http://schemas.microsoft.com/office/drawing/2014/main" id="{9AE7A1BB-E772-4F28-BF49-3C3382C78A2D}"/>
              </a:ext>
            </a:extLst>
          </p:cNvPr>
          <p:cNvGrpSpPr/>
          <p:nvPr/>
        </p:nvGrpSpPr>
        <p:grpSpPr>
          <a:xfrm>
            <a:off x="6223000" y="2451629"/>
            <a:ext cx="3427458" cy="1133912"/>
            <a:chOff x="4013044" y="1230532"/>
            <a:chExt cx="3427458" cy="1133912"/>
          </a:xfrm>
        </p:grpSpPr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35512428-9B8C-4FC4-A0A0-98C43D2E6194}"/>
                </a:ext>
              </a:extLst>
            </p:cNvPr>
            <p:cNvGrpSpPr/>
            <p:nvPr/>
          </p:nvGrpSpPr>
          <p:grpSpPr>
            <a:xfrm>
              <a:off x="4521369" y="1230532"/>
              <a:ext cx="1162766" cy="1133912"/>
              <a:chOff x="5034280" y="4034247"/>
              <a:chExt cx="1162766" cy="1082040"/>
            </a:xfrm>
          </p:grpSpPr>
          <p:grpSp>
            <p:nvGrpSpPr>
              <p:cNvPr id="164" name="Group 163">
                <a:extLst>
                  <a:ext uri="{FF2B5EF4-FFF2-40B4-BE49-F238E27FC236}">
                    <a16:creationId xmlns:a16="http://schemas.microsoft.com/office/drawing/2014/main" id="{112D5723-4DCA-4CBA-AE7E-62B81D5B677C}"/>
                  </a:ext>
                </a:extLst>
              </p:cNvPr>
              <p:cNvGrpSpPr/>
              <p:nvPr/>
            </p:nvGrpSpPr>
            <p:grpSpPr>
              <a:xfrm>
                <a:off x="5034280" y="4034247"/>
                <a:ext cx="419100" cy="1082040"/>
                <a:chOff x="6050280" y="3429000"/>
                <a:chExt cx="419100" cy="1082040"/>
              </a:xfrm>
            </p:grpSpPr>
            <p:cxnSp>
              <p:nvCxnSpPr>
                <p:cNvPr id="166" name="Straight Connector 165">
                  <a:extLst>
                    <a:ext uri="{FF2B5EF4-FFF2-40B4-BE49-F238E27FC236}">
                      <a16:creationId xmlns:a16="http://schemas.microsoft.com/office/drawing/2014/main" id="{02DF6026-AE45-4956-993D-97A6FD4975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48400" y="3429000"/>
                  <a:ext cx="0" cy="108000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Straight Connector 166">
                  <a:extLst>
                    <a:ext uri="{FF2B5EF4-FFF2-40B4-BE49-F238E27FC236}">
                      <a16:creationId xmlns:a16="http://schemas.microsoft.com/office/drawing/2014/main" id="{18A76793-128D-4652-A11B-6AD32C4377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50280" y="3429000"/>
                  <a:ext cx="419100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Straight Connector 167">
                  <a:extLst>
                    <a:ext uri="{FF2B5EF4-FFF2-40B4-BE49-F238E27FC236}">
                      <a16:creationId xmlns:a16="http://schemas.microsoft.com/office/drawing/2014/main" id="{CDE8AF75-FF10-4A50-8938-7E2CADC33B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50280" y="4511040"/>
                  <a:ext cx="419100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CBFDDAE1-798F-4036-B088-89F1238325D7}"/>
                  </a:ext>
                </a:extLst>
              </p:cNvPr>
              <p:cNvSpPr txBox="1"/>
              <p:nvPr/>
            </p:nvSpPr>
            <p:spPr>
              <a:xfrm>
                <a:off x="5257800" y="4762727"/>
                <a:ext cx="939246" cy="3524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7 z: 16</a:t>
                </a:r>
              </a:p>
            </p:txBody>
          </p:sp>
        </p:grp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C4A6C7F9-B709-4646-881C-00FCD99EE338}"/>
                </a:ext>
              </a:extLst>
            </p:cNvPr>
            <p:cNvCxnSpPr>
              <a:cxnSpLocks/>
            </p:cNvCxnSpPr>
            <p:nvPr/>
          </p:nvCxnSpPr>
          <p:spPr>
            <a:xfrm>
              <a:off x="4013044" y="1795669"/>
              <a:ext cx="342745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70" name="Straight Arrow Connector 169">
            <a:extLst>
              <a:ext uri="{FF2B5EF4-FFF2-40B4-BE49-F238E27FC236}">
                <a16:creationId xmlns:a16="http://schemas.microsoft.com/office/drawing/2014/main" id="{E3A4B015-3B2C-47C2-9DC6-DFB964DBC5F3}"/>
              </a:ext>
            </a:extLst>
          </p:cNvPr>
          <p:cNvCxnSpPr>
            <a:cxnSpLocks/>
          </p:cNvCxnSpPr>
          <p:nvPr/>
        </p:nvCxnSpPr>
        <p:spPr>
          <a:xfrm flipV="1">
            <a:off x="6156346" y="3091763"/>
            <a:ext cx="0" cy="2160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1" name="Straight Arrow Connector 170">
            <a:extLst>
              <a:ext uri="{FF2B5EF4-FFF2-40B4-BE49-F238E27FC236}">
                <a16:creationId xmlns:a16="http://schemas.microsoft.com/office/drawing/2014/main" id="{C8D52F06-3289-4FBC-A0C2-74905909492C}"/>
              </a:ext>
            </a:extLst>
          </p:cNvPr>
          <p:cNvCxnSpPr>
            <a:cxnSpLocks/>
          </p:cNvCxnSpPr>
          <p:nvPr/>
        </p:nvCxnSpPr>
        <p:spPr>
          <a:xfrm flipV="1">
            <a:off x="9699646" y="3079063"/>
            <a:ext cx="0" cy="2160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2" name="Straight Arrow Connector 171">
            <a:extLst>
              <a:ext uri="{FF2B5EF4-FFF2-40B4-BE49-F238E27FC236}">
                <a16:creationId xmlns:a16="http://schemas.microsoft.com/office/drawing/2014/main" id="{D02DC0FD-D896-46AC-9634-DE05CD25F19D}"/>
              </a:ext>
            </a:extLst>
          </p:cNvPr>
          <p:cNvCxnSpPr>
            <a:cxnSpLocks/>
          </p:cNvCxnSpPr>
          <p:nvPr/>
        </p:nvCxnSpPr>
        <p:spPr>
          <a:xfrm flipV="1">
            <a:off x="6918346" y="3701363"/>
            <a:ext cx="0" cy="216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4" name="Straight Arrow Connector 173">
            <a:extLst>
              <a:ext uri="{FF2B5EF4-FFF2-40B4-BE49-F238E27FC236}">
                <a16:creationId xmlns:a16="http://schemas.microsoft.com/office/drawing/2014/main" id="{72E3AC3E-4FC8-43C6-AE93-FED21F1D6DF7}"/>
              </a:ext>
            </a:extLst>
          </p:cNvPr>
          <p:cNvCxnSpPr>
            <a:cxnSpLocks/>
          </p:cNvCxnSpPr>
          <p:nvPr/>
        </p:nvCxnSpPr>
        <p:spPr>
          <a:xfrm flipH="1">
            <a:off x="6934655" y="2101263"/>
            <a:ext cx="0" cy="216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2" name="Rectangle 181">
            <a:extLst>
              <a:ext uri="{FF2B5EF4-FFF2-40B4-BE49-F238E27FC236}">
                <a16:creationId xmlns:a16="http://schemas.microsoft.com/office/drawing/2014/main" id="{5A160C4E-DC4E-4C0F-87C5-FAAC1EF767D5}"/>
              </a:ext>
            </a:extLst>
          </p:cNvPr>
          <p:cNvSpPr/>
          <p:nvPr/>
        </p:nvSpPr>
        <p:spPr>
          <a:xfrm>
            <a:off x="7141828" y="3646183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554,03 N</a:t>
            </a: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C6B3DE49-8049-4D0A-A395-7C0341AFC5F8}"/>
              </a:ext>
            </a:extLst>
          </p:cNvPr>
          <p:cNvSpPr/>
          <p:nvPr/>
        </p:nvSpPr>
        <p:spPr>
          <a:xfrm>
            <a:off x="5691516" y="193040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554,03 N</a:t>
            </a:r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B32B99E4-EF8D-4AA8-A97A-F4A4D9F79FC0}"/>
              </a:ext>
            </a:extLst>
          </p:cNvPr>
          <p:cNvSpPr/>
          <p:nvPr/>
        </p:nvSpPr>
        <p:spPr>
          <a:xfrm>
            <a:off x="6954845" y="1966476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351,56 N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34C0B0-EEE1-492C-A59B-9CCBB59DB222}"/>
              </a:ext>
            </a:extLst>
          </p:cNvPr>
          <p:cNvSpPr/>
          <p:nvPr/>
        </p:nvSpPr>
        <p:spPr>
          <a:xfrm>
            <a:off x="5691516" y="3733047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351,56 N</a:t>
            </a: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4B3C8264-C8DA-4163-83B3-1C43C31AA723}"/>
              </a:ext>
            </a:extLst>
          </p:cNvPr>
          <p:cNvSpPr/>
          <p:nvPr/>
        </p:nvSpPr>
        <p:spPr>
          <a:xfrm>
            <a:off x="5701638" y="2938431"/>
            <a:ext cx="269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1700EDA0-FBFA-4D39-B8B5-51623DE0ED18}"/>
              </a:ext>
            </a:extLst>
          </p:cNvPr>
          <p:cNvSpPr/>
          <p:nvPr/>
        </p:nvSpPr>
        <p:spPr>
          <a:xfrm>
            <a:off x="9767381" y="2938431"/>
            <a:ext cx="269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-</a:t>
            </a:r>
          </a:p>
        </p:txBody>
      </p:sp>
      <p:cxnSp>
        <p:nvCxnSpPr>
          <p:cNvPr id="198" name="Straight Arrow Connector 197">
            <a:extLst>
              <a:ext uri="{FF2B5EF4-FFF2-40B4-BE49-F238E27FC236}">
                <a16:creationId xmlns:a16="http://schemas.microsoft.com/office/drawing/2014/main" id="{726404F4-025B-431D-8B2E-2FE0F27E4DC4}"/>
              </a:ext>
            </a:extLst>
          </p:cNvPr>
          <p:cNvCxnSpPr/>
          <p:nvPr/>
        </p:nvCxnSpPr>
        <p:spPr>
          <a:xfrm>
            <a:off x="7150425" y="3677628"/>
            <a:ext cx="4826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9" name="Straight Arrow Connector 198">
            <a:extLst>
              <a:ext uri="{FF2B5EF4-FFF2-40B4-BE49-F238E27FC236}">
                <a16:creationId xmlns:a16="http://schemas.microsoft.com/office/drawing/2014/main" id="{DEC342BF-37AC-4588-B5E0-0BCD4C64E64C}"/>
              </a:ext>
            </a:extLst>
          </p:cNvPr>
          <p:cNvCxnSpPr>
            <a:cxnSpLocks/>
          </p:cNvCxnSpPr>
          <p:nvPr/>
        </p:nvCxnSpPr>
        <p:spPr>
          <a:xfrm flipH="1">
            <a:off x="6304288" y="2335808"/>
            <a:ext cx="4824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4059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61ABC0-ED4F-49BF-A8D5-56A6B7758D3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7334" y="1303339"/>
                <a:ext cx="3825015" cy="4660139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/>
                  <a:t>Bearings - Reactions</a:t>
                </a:r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𝑎𝑥𝑖𝑎𝑙</m:t>
                              </m:r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 2−6 </m:t>
                              </m:r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𝑆h𝑎𝑓𝑡</m:t>
                              </m:r>
                            </m:sub>
                          </m:sSub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=99,12 </m:t>
                          </m:r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r>
                  <a:rPr lang="en-US" sz="2000" dirty="0"/>
                  <a:t>Bearing: Radial Ball Bearing</a:t>
                </a:r>
              </a:p>
              <a:p>
                <a:pPr marL="0" indent="0">
                  <a:buNone/>
                </a:pPr>
                <a:r>
                  <a:rPr lang="en-US" sz="2000" dirty="0"/>
                  <a:t>Name: </a:t>
                </a:r>
                <a:r>
                  <a:rPr lang="pt-BR" sz="2000" dirty="0"/>
                  <a:t>ISO 15 RBB - 286 - 10,DE,NC,10_68</a:t>
                </a:r>
              </a:p>
              <a:p>
                <a:pPr marL="0" indent="0">
                  <a:buNone/>
                </a:pPr>
                <a:r>
                  <a:rPr lang="pt-BR" sz="2000" dirty="0"/>
                  <a:t>N </a:t>
                </a:r>
                <a:r>
                  <a:rPr lang="pt-BR" sz="2000" dirty="0" err="1"/>
                  <a:t>life</a:t>
                </a:r>
                <a:r>
                  <a:rPr lang="pt-BR" sz="2000" dirty="0"/>
                  <a:t>: 5 000 000 </a:t>
                </a:r>
                <a:r>
                  <a:rPr lang="pt-BR" sz="2000" dirty="0" err="1"/>
                  <a:t>cycles</a:t>
                </a: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61ABC0-ED4F-49BF-A8D5-56A6B7758D3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1303339"/>
                <a:ext cx="3825015" cy="4660139"/>
              </a:xfrm>
              <a:blipFill>
                <a:blip r:embed="rId2"/>
                <a:stretch>
                  <a:fillRect l="-1592" t="-9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0" name="Group 59">
            <a:extLst>
              <a:ext uri="{FF2B5EF4-FFF2-40B4-BE49-F238E27FC236}">
                <a16:creationId xmlns:a16="http://schemas.microsoft.com/office/drawing/2014/main" id="{7A9C6944-36AF-4C8C-9E3A-56B4888F191B}"/>
              </a:ext>
            </a:extLst>
          </p:cNvPr>
          <p:cNvGrpSpPr/>
          <p:nvPr/>
        </p:nvGrpSpPr>
        <p:grpSpPr>
          <a:xfrm>
            <a:off x="5969000" y="2479519"/>
            <a:ext cx="4558554" cy="1686319"/>
            <a:chOff x="3907435" y="3907970"/>
            <a:chExt cx="4558554" cy="1686319"/>
          </a:xfrm>
        </p:grpSpPr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CDF16832-42B7-4D8B-B1A2-F2524A5B8685}"/>
                </a:ext>
              </a:extLst>
            </p:cNvPr>
            <p:cNvGrpSpPr/>
            <p:nvPr/>
          </p:nvGrpSpPr>
          <p:grpSpPr>
            <a:xfrm>
              <a:off x="4525724" y="3907970"/>
              <a:ext cx="1080899" cy="1686319"/>
              <a:chOff x="5034280" y="3507111"/>
              <a:chExt cx="1080899" cy="1609176"/>
            </a:xfrm>
          </p:grpSpPr>
          <p:grpSp>
            <p:nvGrpSpPr>
              <p:cNvPr id="133" name="Group 132">
                <a:extLst>
                  <a:ext uri="{FF2B5EF4-FFF2-40B4-BE49-F238E27FC236}">
                    <a16:creationId xmlns:a16="http://schemas.microsoft.com/office/drawing/2014/main" id="{54919B6E-A2C9-4683-BDE6-3E8456534188}"/>
                  </a:ext>
                </a:extLst>
              </p:cNvPr>
              <p:cNvGrpSpPr/>
              <p:nvPr/>
            </p:nvGrpSpPr>
            <p:grpSpPr>
              <a:xfrm>
                <a:off x="5034280" y="3507111"/>
                <a:ext cx="419100" cy="1609176"/>
                <a:chOff x="6050280" y="2901864"/>
                <a:chExt cx="419100" cy="1609176"/>
              </a:xfrm>
            </p:grpSpPr>
            <p:cxnSp>
              <p:nvCxnSpPr>
                <p:cNvPr id="135" name="Straight Connector 134">
                  <a:extLst>
                    <a:ext uri="{FF2B5EF4-FFF2-40B4-BE49-F238E27FC236}">
                      <a16:creationId xmlns:a16="http://schemas.microsoft.com/office/drawing/2014/main" id="{D5E5A2D4-0175-4A62-BE4D-3C4739E6A8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73800" y="2901864"/>
                  <a:ext cx="0" cy="1607135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Straight Connector 135">
                  <a:extLst>
                    <a:ext uri="{FF2B5EF4-FFF2-40B4-BE49-F238E27FC236}">
                      <a16:creationId xmlns:a16="http://schemas.microsoft.com/office/drawing/2014/main" id="{67E84DB5-DFE1-4AE9-B072-83B2E560BE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50280" y="2902692"/>
                  <a:ext cx="419100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Straight Connector 136">
                  <a:extLst>
                    <a:ext uri="{FF2B5EF4-FFF2-40B4-BE49-F238E27FC236}">
                      <a16:creationId xmlns:a16="http://schemas.microsoft.com/office/drawing/2014/main" id="{35E2EE5F-DE0D-4891-9387-E2886FA11E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50280" y="4511040"/>
                  <a:ext cx="419100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E5523999-DD81-4DB6-B8FA-DB53655F1FB4}"/>
                  </a:ext>
                </a:extLst>
              </p:cNvPr>
              <p:cNvSpPr txBox="1"/>
              <p:nvPr/>
            </p:nvSpPr>
            <p:spPr>
              <a:xfrm>
                <a:off x="5257800" y="4762727"/>
                <a:ext cx="857379" cy="352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6 z:16</a:t>
                </a:r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60C15C61-D793-46F7-AC41-A8CF5B342266}"/>
                </a:ext>
              </a:extLst>
            </p:cNvPr>
            <p:cNvGrpSpPr/>
            <p:nvPr/>
          </p:nvGrpSpPr>
          <p:grpSpPr>
            <a:xfrm>
              <a:off x="7228827" y="4184175"/>
              <a:ext cx="1237162" cy="1133913"/>
              <a:chOff x="5034280" y="4034247"/>
              <a:chExt cx="1237162" cy="1082040"/>
            </a:xfrm>
          </p:grpSpPr>
          <p:grpSp>
            <p:nvGrpSpPr>
              <p:cNvPr id="128" name="Group 127">
                <a:extLst>
                  <a:ext uri="{FF2B5EF4-FFF2-40B4-BE49-F238E27FC236}">
                    <a16:creationId xmlns:a16="http://schemas.microsoft.com/office/drawing/2014/main" id="{C32C1C3A-A74F-4077-BEBF-EB2CB69E271F}"/>
                  </a:ext>
                </a:extLst>
              </p:cNvPr>
              <p:cNvGrpSpPr/>
              <p:nvPr/>
            </p:nvGrpSpPr>
            <p:grpSpPr>
              <a:xfrm>
                <a:off x="5034280" y="4034247"/>
                <a:ext cx="419100" cy="1082040"/>
                <a:chOff x="6050280" y="3429000"/>
                <a:chExt cx="419100" cy="1082040"/>
              </a:xfrm>
            </p:grpSpPr>
            <p:cxnSp>
              <p:nvCxnSpPr>
                <p:cNvPr id="130" name="Straight Connector 129">
                  <a:extLst>
                    <a:ext uri="{FF2B5EF4-FFF2-40B4-BE49-F238E27FC236}">
                      <a16:creationId xmlns:a16="http://schemas.microsoft.com/office/drawing/2014/main" id="{1786EDE8-C741-4542-A587-FAD5D654D6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73800" y="3429000"/>
                  <a:ext cx="0" cy="108000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Straight Connector 130">
                  <a:extLst>
                    <a:ext uri="{FF2B5EF4-FFF2-40B4-BE49-F238E27FC236}">
                      <a16:creationId xmlns:a16="http://schemas.microsoft.com/office/drawing/2014/main" id="{0F692EB6-949F-4B7F-9490-36E147AA04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50280" y="3429000"/>
                  <a:ext cx="419100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Straight Connector 131">
                  <a:extLst>
                    <a:ext uri="{FF2B5EF4-FFF2-40B4-BE49-F238E27FC236}">
                      <a16:creationId xmlns:a16="http://schemas.microsoft.com/office/drawing/2014/main" id="{7DBBD480-CE89-4D8C-9AA7-F5CADD625B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50280" y="4511040"/>
                  <a:ext cx="419100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EBD225B0-895A-44FB-B833-40493B32690D}"/>
                  </a:ext>
                </a:extLst>
              </p:cNvPr>
              <p:cNvSpPr txBox="1"/>
              <p:nvPr/>
            </p:nvSpPr>
            <p:spPr>
              <a:xfrm>
                <a:off x="5257800" y="4762727"/>
                <a:ext cx="1013642" cy="352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2 z: 15</a:t>
                </a:r>
              </a:p>
            </p:txBody>
          </p:sp>
        </p:grp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C2F8D04C-C092-4A35-AD99-A8FF3AFB18E0}"/>
                </a:ext>
              </a:extLst>
            </p:cNvPr>
            <p:cNvCxnSpPr>
              <a:cxnSpLocks/>
            </p:cNvCxnSpPr>
            <p:nvPr/>
          </p:nvCxnSpPr>
          <p:spPr>
            <a:xfrm>
              <a:off x="3907435" y="4759392"/>
              <a:ext cx="354491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0F324A7D-CF1D-4C43-A0FD-2321030FD4F1}"/>
              </a:ext>
            </a:extLst>
          </p:cNvPr>
          <p:cNvCxnSpPr>
            <a:cxnSpLocks/>
          </p:cNvCxnSpPr>
          <p:nvPr/>
        </p:nvCxnSpPr>
        <p:spPr>
          <a:xfrm flipH="1">
            <a:off x="7009069" y="2419235"/>
            <a:ext cx="4824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F17B5924-F880-4DE4-8002-A95E95EB9049}"/>
              </a:ext>
            </a:extLst>
          </p:cNvPr>
          <p:cNvCxnSpPr>
            <a:cxnSpLocks/>
          </p:cNvCxnSpPr>
          <p:nvPr/>
        </p:nvCxnSpPr>
        <p:spPr>
          <a:xfrm>
            <a:off x="9709492" y="3359360"/>
            <a:ext cx="4824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5DE76793-0F1F-4EF9-AF9C-55961693C11D}"/>
              </a:ext>
            </a:extLst>
          </p:cNvPr>
          <p:cNvCxnSpPr>
            <a:cxnSpLocks/>
          </p:cNvCxnSpPr>
          <p:nvPr/>
        </p:nvCxnSpPr>
        <p:spPr>
          <a:xfrm flipH="1">
            <a:off x="6819900" y="2184400"/>
            <a:ext cx="0" cy="216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3" name="Straight Arrow Connector 152">
            <a:extLst>
              <a:ext uri="{FF2B5EF4-FFF2-40B4-BE49-F238E27FC236}">
                <a16:creationId xmlns:a16="http://schemas.microsoft.com/office/drawing/2014/main" id="{1FE4CA33-EA5D-4FF7-851C-0B715FA72D0D}"/>
              </a:ext>
            </a:extLst>
          </p:cNvPr>
          <p:cNvCxnSpPr>
            <a:cxnSpLocks/>
          </p:cNvCxnSpPr>
          <p:nvPr/>
        </p:nvCxnSpPr>
        <p:spPr>
          <a:xfrm flipV="1">
            <a:off x="5969000" y="3454400"/>
            <a:ext cx="0" cy="2160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71C86B02-3E78-494E-B5C7-CCC9343938AD}"/>
              </a:ext>
            </a:extLst>
          </p:cNvPr>
          <p:cNvCxnSpPr>
            <a:cxnSpLocks/>
          </p:cNvCxnSpPr>
          <p:nvPr/>
        </p:nvCxnSpPr>
        <p:spPr>
          <a:xfrm flipV="1">
            <a:off x="9512300" y="4000500"/>
            <a:ext cx="0" cy="2160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99E5597C-D478-4B42-B71C-BB5E49CC373C}"/>
              </a:ext>
            </a:extLst>
          </p:cNvPr>
          <p:cNvSpPr txBox="1"/>
          <p:nvPr/>
        </p:nvSpPr>
        <p:spPr>
          <a:xfrm>
            <a:off x="7700280" y="4414886"/>
            <a:ext cx="37398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The moment is compensated by the 3-4 shafts. This will cause a small disbalance of the tangential forces, which causes a small error in the gear strength calculation.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40ED5037-6B58-4F8D-8F97-DED428A349E8}"/>
              </a:ext>
            </a:extLst>
          </p:cNvPr>
          <p:cNvCxnSpPr>
            <a:cxnSpLocks/>
          </p:cNvCxnSpPr>
          <p:nvPr/>
        </p:nvCxnSpPr>
        <p:spPr>
          <a:xfrm flipH="1">
            <a:off x="5334000" y="3327600"/>
            <a:ext cx="48240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2D32E48-C50E-462E-B39E-F8B157F3F2E8}"/>
              </a:ext>
            </a:extLst>
          </p:cNvPr>
          <p:cNvSpPr/>
          <p:nvPr/>
        </p:nvSpPr>
        <p:spPr>
          <a:xfrm>
            <a:off x="7250269" y="203164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554,03 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B5FA99-9127-47EC-9BF2-35021534C47E}"/>
              </a:ext>
            </a:extLst>
          </p:cNvPr>
          <p:cNvSpPr/>
          <p:nvPr/>
        </p:nvSpPr>
        <p:spPr>
          <a:xfrm>
            <a:off x="5766943" y="1987134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351,56 N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E4C9FA0-CB7A-41ED-B58E-97FDEA690BF0}"/>
              </a:ext>
            </a:extLst>
          </p:cNvPr>
          <p:cNvSpPr/>
          <p:nvPr/>
        </p:nvSpPr>
        <p:spPr>
          <a:xfrm>
            <a:off x="9712034" y="294391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653,13 N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A9C12CC-10AC-4B77-AFA4-23F40D5422CF}"/>
              </a:ext>
            </a:extLst>
          </p:cNvPr>
          <p:cNvSpPr/>
          <p:nvPr/>
        </p:nvSpPr>
        <p:spPr>
          <a:xfrm>
            <a:off x="5428161" y="3753666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425,41 N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6072A67-E2B4-4ED4-9FE2-B36098280EC9}"/>
              </a:ext>
            </a:extLst>
          </p:cNvPr>
          <p:cNvSpPr/>
          <p:nvPr/>
        </p:nvSpPr>
        <p:spPr>
          <a:xfrm>
            <a:off x="5169907" y="2901535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99,12 N</a:t>
            </a:r>
          </a:p>
        </p:txBody>
      </p:sp>
    </p:spTree>
    <p:extLst>
      <p:ext uri="{BB962C8B-B14F-4D97-AF65-F5344CB8AC3E}">
        <p14:creationId xmlns:p14="http://schemas.microsoft.com/office/powerpoint/2010/main" val="26354878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61ABC0-ED4F-49BF-A8D5-56A6B7758D3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7334" y="1303339"/>
                <a:ext cx="3825015" cy="5707058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/>
                  <a:t>Bearings - Reactions</a:t>
                </a:r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𝑎𝑥𝑖𝑎𝑙</m:t>
                              </m:r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 3−4 </m:t>
                              </m:r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𝑆h𝑎𝑓𝑡</m:t>
                              </m:r>
                            </m:sub>
                          </m:sSub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s-ES" sz="2000" b="0" i="1" smtClean="0">
                              <a:latin typeface="Cambria Math" panose="02040503050406030204" pitchFamily="18" charset="0"/>
                            </a:rPr>
                            <m:t>87,09</m:t>
                          </m:r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sz="2000" dirty="0"/>
              </a:p>
              <a:p>
                <a:pPr marL="0" indent="0" algn="just">
                  <a:buNone/>
                </a:pPr>
                <a:r>
                  <a:rPr lang="en-US" sz="2000" dirty="0"/>
                  <a:t>Note: That is the axial force of each shaft, the total axial force would be 3x 87,09 N</a:t>
                </a:r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r>
                  <a:rPr lang="en-US" sz="2000" dirty="0"/>
                  <a:t>Bearing Type: Angular Contact</a:t>
                </a:r>
              </a:p>
              <a:p>
                <a:pPr marL="0" indent="0">
                  <a:buNone/>
                </a:pPr>
                <a:r>
                  <a:rPr lang="en-US" sz="2000" dirty="0"/>
                  <a:t>Name: </a:t>
                </a:r>
                <a:r>
                  <a:rPr lang="pt-BR" sz="2000" dirty="0"/>
                  <a:t>ISO 15 ABB - 286 - 10,DE,NC,10_68</a:t>
                </a:r>
              </a:p>
              <a:p>
                <a:pPr marL="0" indent="0">
                  <a:buNone/>
                </a:pPr>
                <a:r>
                  <a:rPr lang="pt-BR" sz="2000" dirty="0"/>
                  <a:t>N </a:t>
                </a:r>
                <a:r>
                  <a:rPr lang="pt-BR" sz="2000" dirty="0" err="1"/>
                  <a:t>life</a:t>
                </a:r>
                <a:r>
                  <a:rPr lang="pt-BR" sz="2000" dirty="0"/>
                  <a:t>: 5 000 000 </a:t>
                </a:r>
                <a:r>
                  <a:rPr lang="pt-BR" sz="2000" dirty="0" err="1"/>
                  <a:t>cycles</a:t>
                </a: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61ABC0-ED4F-49BF-A8D5-56A6B7758D3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1303339"/>
                <a:ext cx="3825015" cy="5707058"/>
              </a:xfrm>
              <a:blipFill>
                <a:blip r:embed="rId2"/>
                <a:stretch>
                  <a:fillRect l="-1592" t="-748" r="-15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8" name="Group 57">
            <a:extLst>
              <a:ext uri="{FF2B5EF4-FFF2-40B4-BE49-F238E27FC236}">
                <a16:creationId xmlns:a16="http://schemas.microsoft.com/office/drawing/2014/main" id="{749FEA95-D10B-44E3-AF41-2BB20F31E7C2}"/>
              </a:ext>
            </a:extLst>
          </p:cNvPr>
          <p:cNvGrpSpPr/>
          <p:nvPr/>
        </p:nvGrpSpPr>
        <p:grpSpPr>
          <a:xfrm>
            <a:off x="6096000" y="2247900"/>
            <a:ext cx="3178002" cy="1686320"/>
            <a:chOff x="6619955" y="2304143"/>
            <a:chExt cx="3178002" cy="1686320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B6A43512-2523-450C-83E4-7A4FE54C5800}"/>
                </a:ext>
              </a:extLst>
            </p:cNvPr>
            <p:cNvGrpSpPr/>
            <p:nvPr/>
          </p:nvGrpSpPr>
          <p:grpSpPr>
            <a:xfrm>
              <a:off x="7218124" y="2304143"/>
              <a:ext cx="1198352" cy="1686320"/>
              <a:chOff x="5034280" y="3507110"/>
              <a:chExt cx="1198352" cy="1609177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2AF6FF52-FA70-4BA1-9727-9F3AD66DB7E7}"/>
                  </a:ext>
                </a:extLst>
              </p:cNvPr>
              <p:cNvGrpSpPr/>
              <p:nvPr/>
            </p:nvGrpSpPr>
            <p:grpSpPr>
              <a:xfrm>
                <a:off x="5034280" y="3507110"/>
                <a:ext cx="419100" cy="1609177"/>
                <a:chOff x="6050280" y="2901863"/>
                <a:chExt cx="419100" cy="1609177"/>
              </a:xfrm>
            </p:grpSpPr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B0F2ACF7-143B-42FB-BDC4-A7198BB772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73800" y="2901863"/>
                  <a:ext cx="0" cy="1607136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id="{C5035CF8-E459-4084-AFE1-B876643C96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50280" y="2902688"/>
                  <a:ext cx="419100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>
                  <a:extLst>
                    <a:ext uri="{FF2B5EF4-FFF2-40B4-BE49-F238E27FC236}">
                      <a16:creationId xmlns:a16="http://schemas.microsoft.com/office/drawing/2014/main" id="{F075B1A7-B178-46B9-8793-188EA0FC13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50280" y="4511040"/>
                  <a:ext cx="419100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A0BD9838-4C9A-4F58-970D-31B337A8D506}"/>
                  </a:ext>
                </a:extLst>
              </p:cNvPr>
              <p:cNvSpPr txBox="1"/>
              <p:nvPr/>
            </p:nvSpPr>
            <p:spPr>
              <a:xfrm>
                <a:off x="5257800" y="4762727"/>
                <a:ext cx="974832" cy="352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3 z: 21</a:t>
                </a: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39A7CC2F-52ED-4ACD-80FD-034F845828C3}"/>
                </a:ext>
              </a:extLst>
            </p:cNvPr>
            <p:cNvGrpSpPr/>
            <p:nvPr/>
          </p:nvGrpSpPr>
          <p:grpSpPr>
            <a:xfrm>
              <a:off x="8527855" y="2580348"/>
              <a:ext cx="1215461" cy="1133913"/>
              <a:chOff x="5034280" y="4034247"/>
              <a:chExt cx="1215461" cy="1082040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D3ADF391-B107-4C20-8ACE-5FEDFFEF8512}"/>
                  </a:ext>
                </a:extLst>
              </p:cNvPr>
              <p:cNvGrpSpPr/>
              <p:nvPr/>
            </p:nvGrpSpPr>
            <p:grpSpPr>
              <a:xfrm>
                <a:off x="5034280" y="4034247"/>
                <a:ext cx="419100" cy="1082040"/>
                <a:chOff x="6050280" y="3429000"/>
                <a:chExt cx="419100" cy="1082040"/>
              </a:xfrm>
            </p:grpSpPr>
            <p:cxnSp>
              <p:nvCxnSpPr>
                <p:cNvPr id="76" name="Straight Connector 75">
                  <a:extLst>
                    <a:ext uri="{FF2B5EF4-FFF2-40B4-BE49-F238E27FC236}">
                      <a16:creationId xmlns:a16="http://schemas.microsoft.com/office/drawing/2014/main" id="{85F51089-AF7A-4FB9-ACBE-76F8C101EC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73800" y="3429000"/>
                  <a:ext cx="0" cy="108000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66A2FDF0-B153-41D0-8076-8BD8309253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50280" y="3429000"/>
                  <a:ext cx="419100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735FAE21-BBA5-4FF5-AF65-7C1FE2CD95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50280" y="4511040"/>
                  <a:ext cx="419100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1DBA378-C7C7-40E3-A03C-A8CABBD1DAA8}"/>
                  </a:ext>
                </a:extLst>
              </p:cNvPr>
              <p:cNvSpPr txBox="1"/>
              <p:nvPr/>
            </p:nvSpPr>
            <p:spPr>
              <a:xfrm>
                <a:off x="5257800" y="4762727"/>
                <a:ext cx="991941" cy="352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4 z: 15</a:t>
                </a:r>
              </a:p>
            </p:txBody>
          </p:sp>
        </p:grp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3D04CDB1-EDCD-46DC-91D3-1464B8CA9B09}"/>
                </a:ext>
              </a:extLst>
            </p:cNvPr>
            <p:cNvCxnSpPr>
              <a:cxnSpLocks/>
            </p:cNvCxnSpPr>
            <p:nvPr/>
          </p:nvCxnSpPr>
          <p:spPr>
            <a:xfrm>
              <a:off x="6619955" y="3147300"/>
              <a:ext cx="317800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356F9B9F-8A5E-463D-BA77-6CBD0BFD371A}"/>
              </a:ext>
            </a:extLst>
          </p:cNvPr>
          <p:cNvCxnSpPr>
            <a:cxnSpLocks/>
          </p:cNvCxnSpPr>
          <p:nvPr/>
        </p:nvCxnSpPr>
        <p:spPr>
          <a:xfrm flipH="1">
            <a:off x="6211769" y="4034030"/>
            <a:ext cx="4824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9988DE9C-BB4C-4E38-B08C-520EDDB2009F}"/>
              </a:ext>
            </a:extLst>
          </p:cNvPr>
          <p:cNvCxnSpPr/>
          <p:nvPr/>
        </p:nvCxnSpPr>
        <p:spPr>
          <a:xfrm>
            <a:off x="8651354" y="3716081"/>
            <a:ext cx="4826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Rectangle 85">
            <a:extLst>
              <a:ext uri="{FF2B5EF4-FFF2-40B4-BE49-F238E27FC236}">
                <a16:creationId xmlns:a16="http://schemas.microsoft.com/office/drawing/2014/main" id="{7F76E0B1-476D-4984-B53F-152166F5B0EB}"/>
              </a:ext>
            </a:extLst>
          </p:cNvPr>
          <p:cNvSpPr/>
          <p:nvPr/>
        </p:nvSpPr>
        <p:spPr>
          <a:xfrm>
            <a:off x="5497832" y="366427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217,71 N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E42748D-EF0E-4123-BE8A-6283A351BC42}"/>
              </a:ext>
            </a:extLst>
          </p:cNvPr>
          <p:cNvSpPr/>
          <p:nvPr/>
        </p:nvSpPr>
        <p:spPr>
          <a:xfrm>
            <a:off x="8892654" y="3748377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304,80 N</a:t>
            </a:r>
          </a:p>
        </p:txBody>
      </p: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0A027E55-103D-49CF-B699-B3EB510E02C4}"/>
              </a:ext>
            </a:extLst>
          </p:cNvPr>
          <p:cNvCxnSpPr>
            <a:cxnSpLocks/>
          </p:cNvCxnSpPr>
          <p:nvPr/>
        </p:nvCxnSpPr>
        <p:spPr>
          <a:xfrm flipV="1">
            <a:off x="6928392" y="4040807"/>
            <a:ext cx="0" cy="2160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CAA565CA-7EB6-4FA5-90A9-14B799427008}"/>
              </a:ext>
            </a:extLst>
          </p:cNvPr>
          <p:cNvCxnSpPr>
            <a:cxnSpLocks/>
          </p:cNvCxnSpPr>
          <p:nvPr/>
        </p:nvCxnSpPr>
        <p:spPr>
          <a:xfrm flipV="1">
            <a:off x="8245015" y="3716081"/>
            <a:ext cx="0" cy="2160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0" name="Rectangle 89">
            <a:extLst>
              <a:ext uri="{FF2B5EF4-FFF2-40B4-BE49-F238E27FC236}">
                <a16:creationId xmlns:a16="http://schemas.microsoft.com/office/drawing/2014/main" id="{49E98CD1-31F2-4E72-BE56-33B22978923F}"/>
              </a:ext>
            </a:extLst>
          </p:cNvPr>
          <p:cNvSpPr/>
          <p:nvPr/>
        </p:nvSpPr>
        <p:spPr>
          <a:xfrm>
            <a:off x="6542982" y="4299606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187,50 N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707AC774-4EBF-40FB-9428-092CA4FDE37C}"/>
              </a:ext>
            </a:extLst>
          </p:cNvPr>
          <p:cNvSpPr/>
          <p:nvPr/>
        </p:nvSpPr>
        <p:spPr>
          <a:xfrm>
            <a:off x="7665404" y="3930274"/>
            <a:ext cx="11261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262,50 N</a:t>
            </a:r>
          </a:p>
        </p:txBody>
      </p: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7A950CCD-660D-4107-A99D-ED82813D016A}"/>
              </a:ext>
            </a:extLst>
          </p:cNvPr>
          <p:cNvCxnSpPr>
            <a:cxnSpLocks/>
          </p:cNvCxnSpPr>
          <p:nvPr/>
        </p:nvCxnSpPr>
        <p:spPr>
          <a:xfrm flipH="1">
            <a:off x="5460801" y="3121548"/>
            <a:ext cx="48240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4" name="Rectangle 93">
            <a:extLst>
              <a:ext uri="{FF2B5EF4-FFF2-40B4-BE49-F238E27FC236}">
                <a16:creationId xmlns:a16="http://schemas.microsoft.com/office/drawing/2014/main" id="{EE160A6B-827F-4103-A34B-4C13F22A5808}"/>
              </a:ext>
            </a:extLst>
          </p:cNvPr>
          <p:cNvSpPr/>
          <p:nvPr/>
        </p:nvSpPr>
        <p:spPr>
          <a:xfrm>
            <a:off x="5818037" y="2444726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220,64 N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A3E1914D-D57A-4480-94DF-5353F102F65D}"/>
              </a:ext>
            </a:extLst>
          </p:cNvPr>
          <p:cNvSpPr/>
          <p:nvPr/>
        </p:nvSpPr>
        <p:spPr>
          <a:xfrm>
            <a:off x="4802810" y="2705002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87,09 N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01D9C708-91CF-402D-9A7A-8D2A4B1333A2}"/>
              </a:ext>
            </a:extLst>
          </p:cNvPr>
          <p:cNvSpPr/>
          <p:nvPr/>
        </p:nvSpPr>
        <p:spPr>
          <a:xfrm>
            <a:off x="8586368" y="2429963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229,36 N</a:t>
            </a:r>
          </a:p>
        </p:txBody>
      </p: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701F3C7C-89C7-4191-9CE2-D6A2FC48C89A}"/>
              </a:ext>
            </a:extLst>
          </p:cNvPr>
          <p:cNvCxnSpPr>
            <a:cxnSpLocks/>
          </p:cNvCxnSpPr>
          <p:nvPr/>
        </p:nvCxnSpPr>
        <p:spPr>
          <a:xfrm>
            <a:off x="6146800" y="2794000"/>
            <a:ext cx="0" cy="2160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65422F94-B444-437B-A27B-C255516D166D}"/>
              </a:ext>
            </a:extLst>
          </p:cNvPr>
          <p:cNvCxnSpPr>
            <a:cxnSpLocks/>
          </p:cNvCxnSpPr>
          <p:nvPr/>
        </p:nvCxnSpPr>
        <p:spPr>
          <a:xfrm>
            <a:off x="9258300" y="2794000"/>
            <a:ext cx="0" cy="2160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0487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3348559" cy="3880773"/>
          </a:xfrm>
        </p:spPr>
        <p:txBody>
          <a:bodyPr>
            <a:normAutofit/>
          </a:bodyPr>
          <a:lstStyle/>
          <a:p>
            <a:r>
              <a:rPr lang="en-US" sz="2000" dirty="0"/>
              <a:t>Gear Unit Diagram</a:t>
            </a:r>
          </a:p>
          <a:p>
            <a:pPr marL="0" indent="0">
              <a:buNone/>
            </a:pPr>
            <a:r>
              <a:rPr lang="en-US" sz="2000" dirty="0"/>
              <a:t>- Gear Ratio: 523/1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12C02D6E-E995-4EA8-9977-D441532BE403}"/>
              </a:ext>
            </a:extLst>
          </p:cNvPr>
          <p:cNvGrpSpPr/>
          <p:nvPr/>
        </p:nvGrpSpPr>
        <p:grpSpPr>
          <a:xfrm>
            <a:off x="3538659" y="242950"/>
            <a:ext cx="5718427" cy="6332722"/>
            <a:chOff x="4300659" y="376300"/>
            <a:chExt cx="5718427" cy="6332722"/>
          </a:xfrm>
        </p:grpSpPr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67B2E09C-E460-4533-92E5-FA6B4F9FFDB9}"/>
                </a:ext>
              </a:extLst>
            </p:cNvPr>
            <p:cNvGrpSpPr/>
            <p:nvPr/>
          </p:nvGrpSpPr>
          <p:grpSpPr>
            <a:xfrm>
              <a:off x="4300659" y="376300"/>
              <a:ext cx="5718427" cy="6332722"/>
              <a:chOff x="4024889" y="-451014"/>
              <a:chExt cx="5718427" cy="6332722"/>
            </a:xfrm>
          </p:grpSpPr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D1EA62C0-4BB4-4EA6-90BC-DF0EC69ED9D0}"/>
                  </a:ext>
                </a:extLst>
              </p:cNvPr>
              <p:cNvGrpSpPr/>
              <p:nvPr/>
            </p:nvGrpSpPr>
            <p:grpSpPr>
              <a:xfrm>
                <a:off x="4024889" y="3907970"/>
                <a:ext cx="4441100" cy="1686319"/>
                <a:chOff x="4024889" y="3907970"/>
                <a:chExt cx="4441100" cy="1686319"/>
              </a:xfrm>
            </p:grpSpPr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F85D3588-F09E-4DAF-B346-430FF2C15999}"/>
                    </a:ext>
                  </a:extLst>
                </p:cNvPr>
                <p:cNvGrpSpPr/>
                <p:nvPr/>
              </p:nvGrpSpPr>
              <p:grpSpPr>
                <a:xfrm>
                  <a:off x="4525724" y="3907970"/>
                  <a:ext cx="1080899" cy="1686319"/>
                  <a:chOff x="5034280" y="3507111"/>
                  <a:chExt cx="1080899" cy="1609176"/>
                </a:xfrm>
              </p:grpSpPr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EB97BA56-AA1D-42EB-A639-544C925A0F9E}"/>
                      </a:ext>
                    </a:extLst>
                  </p:cNvPr>
                  <p:cNvGrpSpPr/>
                  <p:nvPr/>
                </p:nvGrpSpPr>
                <p:grpSpPr>
                  <a:xfrm>
                    <a:off x="5034280" y="3507111"/>
                    <a:ext cx="419100" cy="1609176"/>
                    <a:chOff x="6050280" y="2901864"/>
                    <a:chExt cx="419100" cy="1609176"/>
                  </a:xfrm>
                </p:grpSpPr>
                <p:cxnSp>
                  <p:nvCxnSpPr>
                    <p:cNvPr id="24" name="Straight Connector 23">
                      <a:extLst>
                        <a:ext uri="{FF2B5EF4-FFF2-40B4-BE49-F238E27FC236}">
                          <a16:creationId xmlns:a16="http://schemas.microsoft.com/office/drawing/2014/main" id="{54A06E70-AD7A-40BF-9EED-9308A17EE6C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273800" y="2901864"/>
                      <a:ext cx="0" cy="1607135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" name="Straight Connector 24">
                      <a:extLst>
                        <a:ext uri="{FF2B5EF4-FFF2-40B4-BE49-F238E27FC236}">
                          <a16:creationId xmlns:a16="http://schemas.microsoft.com/office/drawing/2014/main" id="{CB48FB04-0B06-437D-A189-B49CCCE0CDB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2902692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" name="Straight Connector 25">
                      <a:extLst>
                        <a:ext uri="{FF2B5EF4-FFF2-40B4-BE49-F238E27FC236}">
                          <a16:creationId xmlns:a16="http://schemas.microsoft.com/office/drawing/2014/main" id="{5CF6C4DA-9237-4187-941E-180049BB7DB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4511040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D70745E7-24E2-487A-A872-28BA698B722B}"/>
                      </a:ext>
                    </a:extLst>
                  </p:cNvPr>
                  <p:cNvSpPr txBox="1"/>
                  <p:nvPr/>
                </p:nvSpPr>
                <p:spPr>
                  <a:xfrm>
                    <a:off x="5257800" y="4762727"/>
                    <a:ext cx="857379" cy="35243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b="1" dirty="0"/>
                      <a:t>6 z:16</a:t>
                    </a:r>
                  </a:p>
                </p:txBody>
              </p:sp>
            </p:grpSp>
            <p:grpSp>
              <p:nvGrpSpPr>
                <p:cNvPr id="39" name="Group 38">
                  <a:extLst>
                    <a:ext uri="{FF2B5EF4-FFF2-40B4-BE49-F238E27FC236}">
                      <a16:creationId xmlns:a16="http://schemas.microsoft.com/office/drawing/2014/main" id="{DBC60360-682D-4ADE-A4A3-29D0C5EBEFC6}"/>
                    </a:ext>
                  </a:extLst>
                </p:cNvPr>
                <p:cNvGrpSpPr/>
                <p:nvPr/>
              </p:nvGrpSpPr>
              <p:grpSpPr>
                <a:xfrm>
                  <a:off x="7228827" y="4184175"/>
                  <a:ext cx="1237162" cy="1133913"/>
                  <a:chOff x="5034280" y="4034247"/>
                  <a:chExt cx="1237162" cy="1082040"/>
                </a:xfrm>
              </p:grpSpPr>
              <p:grpSp>
                <p:nvGrpSpPr>
                  <p:cNvPr id="40" name="Group 39">
                    <a:extLst>
                      <a:ext uri="{FF2B5EF4-FFF2-40B4-BE49-F238E27FC236}">
                        <a16:creationId xmlns:a16="http://schemas.microsoft.com/office/drawing/2014/main" id="{077E1C76-A70F-49F9-BD5D-18BCD8459509}"/>
                      </a:ext>
                    </a:extLst>
                  </p:cNvPr>
                  <p:cNvGrpSpPr/>
                  <p:nvPr/>
                </p:nvGrpSpPr>
                <p:grpSpPr>
                  <a:xfrm>
                    <a:off x="5034280" y="4034247"/>
                    <a:ext cx="419100" cy="1082040"/>
                    <a:chOff x="6050280" y="3429000"/>
                    <a:chExt cx="419100" cy="1082040"/>
                  </a:xfrm>
                </p:grpSpPr>
                <p:cxnSp>
                  <p:nvCxnSpPr>
                    <p:cNvPr id="42" name="Straight Connector 41">
                      <a:extLst>
                        <a:ext uri="{FF2B5EF4-FFF2-40B4-BE49-F238E27FC236}">
                          <a16:creationId xmlns:a16="http://schemas.microsoft.com/office/drawing/2014/main" id="{9956B046-AF31-49BA-9D26-100476D8D3D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273800" y="3429000"/>
                      <a:ext cx="0" cy="108000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Straight Connector 42">
                      <a:extLst>
                        <a:ext uri="{FF2B5EF4-FFF2-40B4-BE49-F238E27FC236}">
                          <a16:creationId xmlns:a16="http://schemas.microsoft.com/office/drawing/2014/main" id="{8EA355A9-2716-44DF-AF00-1B866DD0F95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3429000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" name="Straight Connector 43">
                      <a:extLst>
                        <a:ext uri="{FF2B5EF4-FFF2-40B4-BE49-F238E27FC236}">
                          <a16:creationId xmlns:a16="http://schemas.microsoft.com/office/drawing/2014/main" id="{ED68385C-E355-4565-B83C-8291A55D578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4511040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A7CD69EC-F864-48A6-A6BC-E0FF7409C5CB}"/>
                      </a:ext>
                    </a:extLst>
                  </p:cNvPr>
                  <p:cNvSpPr txBox="1"/>
                  <p:nvPr/>
                </p:nvSpPr>
                <p:spPr>
                  <a:xfrm>
                    <a:off x="5257800" y="4762727"/>
                    <a:ext cx="1013642" cy="35243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b="1" dirty="0"/>
                      <a:t>2 z: 15</a:t>
                    </a:r>
                  </a:p>
                </p:txBody>
              </p:sp>
            </p:grp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B5FEE271-71B6-4526-B4EA-B4FDB8270F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24889" y="4759392"/>
                  <a:ext cx="3427458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EA4C6A56-0501-4612-BDA7-9EF732BA961C}"/>
                  </a:ext>
                </a:extLst>
              </p:cNvPr>
              <p:cNvGrpSpPr/>
              <p:nvPr/>
            </p:nvGrpSpPr>
            <p:grpSpPr>
              <a:xfrm>
                <a:off x="8531666" y="3907970"/>
                <a:ext cx="1211646" cy="1686320"/>
                <a:chOff x="8531666" y="3907970"/>
                <a:chExt cx="1211646" cy="1686320"/>
              </a:xfrm>
            </p:grpSpPr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5522F85D-10FE-4183-A02E-052EB5D4EF4F}"/>
                    </a:ext>
                  </a:extLst>
                </p:cNvPr>
                <p:cNvGrpSpPr/>
                <p:nvPr/>
              </p:nvGrpSpPr>
              <p:grpSpPr>
                <a:xfrm>
                  <a:off x="8531666" y="3907970"/>
                  <a:ext cx="1211646" cy="1686320"/>
                  <a:chOff x="5034280" y="3507110"/>
                  <a:chExt cx="1211646" cy="1609177"/>
                </a:xfrm>
              </p:grpSpPr>
              <p:grpSp>
                <p:nvGrpSpPr>
                  <p:cNvPr id="46" name="Group 45">
                    <a:extLst>
                      <a:ext uri="{FF2B5EF4-FFF2-40B4-BE49-F238E27FC236}">
                        <a16:creationId xmlns:a16="http://schemas.microsoft.com/office/drawing/2014/main" id="{075A4383-2FF8-446A-B572-EF22F6991727}"/>
                      </a:ext>
                    </a:extLst>
                  </p:cNvPr>
                  <p:cNvGrpSpPr/>
                  <p:nvPr/>
                </p:nvGrpSpPr>
                <p:grpSpPr>
                  <a:xfrm>
                    <a:off x="5034280" y="3507110"/>
                    <a:ext cx="419100" cy="1609177"/>
                    <a:chOff x="6050280" y="2901863"/>
                    <a:chExt cx="419100" cy="1609177"/>
                  </a:xfrm>
                </p:grpSpPr>
                <p:cxnSp>
                  <p:nvCxnSpPr>
                    <p:cNvPr id="48" name="Straight Connector 47">
                      <a:extLst>
                        <a:ext uri="{FF2B5EF4-FFF2-40B4-BE49-F238E27FC236}">
                          <a16:creationId xmlns:a16="http://schemas.microsoft.com/office/drawing/2014/main" id="{94D1AF97-EE16-4BA1-B006-6C85A16D8B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273800" y="2901863"/>
                      <a:ext cx="0" cy="1607136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" name="Straight Connector 48">
                      <a:extLst>
                        <a:ext uri="{FF2B5EF4-FFF2-40B4-BE49-F238E27FC236}">
                          <a16:creationId xmlns:a16="http://schemas.microsoft.com/office/drawing/2014/main" id="{672F7184-3FE8-41C9-8A3B-B063682F311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2902688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" name="Straight Connector 49">
                      <a:extLst>
                        <a:ext uri="{FF2B5EF4-FFF2-40B4-BE49-F238E27FC236}">
                          <a16:creationId xmlns:a16="http://schemas.microsoft.com/office/drawing/2014/main" id="{74C3A645-F787-4F66-AE2D-986D626FA0D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4511040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33E34CED-F221-4052-9B2B-1CD6C2CC73AC}"/>
                      </a:ext>
                    </a:extLst>
                  </p:cNvPr>
                  <p:cNvSpPr txBox="1"/>
                  <p:nvPr/>
                </p:nvSpPr>
                <p:spPr>
                  <a:xfrm>
                    <a:off x="5257800" y="4762727"/>
                    <a:ext cx="988126" cy="35243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b="1" dirty="0"/>
                      <a:t>5 z: 21</a:t>
                    </a:r>
                  </a:p>
                </p:txBody>
              </p:sp>
            </p:grp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BC9B2889-2808-48CF-969F-69D5A64D5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44860" y="4766651"/>
                  <a:ext cx="720000" cy="1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D68C0542-9E79-40F0-82EE-5586001DC7D8}"/>
                  </a:ext>
                </a:extLst>
              </p:cNvPr>
              <p:cNvGrpSpPr/>
              <p:nvPr/>
            </p:nvGrpSpPr>
            <p:grpSpPr>
              <a:xfrm>
                <a:off x="4024889" y="2580344"/>
                <a:ext cx="1720621" cy="1133912"/>
                <a:chOff x="4024889" y="2580344"/>
                <a:chExt cx="1720621" cy="1133912"/>
              </a:xfrm>
            </p:grpSpPr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075B104F-AEFD-4F32-9352-C6CA63B780BF}"/>
                    </a:ext>
                  </a:extLst>
                </p:cNvPr>
                <p:cNvGrpSpPr/>
                <p:nvPr/>
              </p:nvGrpSpPr>
              <p:grpSpPr>
                <a:xfrm>
                  <a:off x="4525724" y="2580344"/>
                  <a:ext cx="1219786" cy="1133912"/>
                  <a:chOff x="5034280" y="4034247"/>
                  <a:chExt cx="1219786" cy="1082040"/>
                </a:xfrm>
              </p:grpSpPr>
              <p:grpSp>
                <p:nvGrpSpPr>
                  <p:cNvPr id="70" name="Group 69">
                    <a:extLst>
                      <a:ext uri="{FF2B5EF4-FFF2-40B4-BE49-F238E27FC236}">
                        <a16:creationId xmlns:a16="http://schemas.microsoft.com/office/drawing/2014/main" id="{2749FA40-CBED-43B3-B3B5-F88AECFF9D17}"/>
                      </a:ext>
                    </a:extLst>
                  </p:cNvPr>
                  <p:cNvGrpSpPr/>
                  <p:nvPr/>
                </p:nvGrpSpPr>
                <p:grpSpPr>
                  <a:xfrm>
                    <a:off x="5034280" y="4034247"/>
                    <a:ext cx="419100" cy="1082040"/>
                    <a:chOff x="6050280" y="3429000"/>
                    <a:chExt cx="419100" cy="1082040"/>
                  </a:xfrm>
                </p:grpSpPr>
                <p:cxnSp>
                  <p:nvCxnSpPr>
                    <p:cNvPr id="72" name="Straight Connector 71">
                      <a:extLst>
                        <a:ext uri="{FF2B5EF4-FFF2-40B4-BE49-F238E27FC236}">
                          <a16:creationId xmlns:a16="http://schemas.microsoft.com/office/drawing/2014/main" id="{EEE4DBF4-6E7A-4CC0-90E4-BFF18477C57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273800" y="3429000"/>
                      <a:ext cx="0" cy="108000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" name="Straight Connector 72">
                      <a:extLst>
                        <a:ext uri="{FF2B5EF4-FFF2-40B4-BE49-F238E27FC236}">
                          <a16:creationId xmlns:a16="http://schemas.microsoft.com/office/drawing/2014/main" id="{6F3790F8-FFBE-4D73-AC81-C3C76516E39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3429000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" name="Straight Connector 73">
                      <a:extLst>
                        <a:ext uri="{FF2B5EF4-FFF2-40B4-BE49-F238E27FC236}">
                          <a16:creationId xmlns:a16="http://schemas.microsoft.com/office/drawing/2014/main" id="{9C2F6599-8DB7-48AA-BC9E-C4FDA541462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4511040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71" name="TextBox 70">
                    <a:extLst>
                      <a:ext uri="{FF2B5EF4-FFF2-40B4-BE49-F238E27FC236}">
                        <a16:creationId xmlns:a16="http://schemas.microsoft.com/office/drawing/2014/main" id="{FAEE766F-5501-4B4B-8531-56966FC2895B}"/>
                      </a:ext>
                    </a:extLst>
                  </p:cNvPr>
                  <p:cNvSpPr txBox="1"/>
                  <p:nvPr/>
                </p:nvSpPr>
                <p:spPr>
                  <a:xfrm>
                    <a:off x="5257799" y="4762728"/>
                    <a:ext cx="996267" cy="35243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b="1" dirty="0"/>
                      <a:t>7 z: 26</a:t>
                    </a:r>
                  </a:p>
                </p:txBody>
              </p:sp>
            </p:grpSp>
            <p:cxnSp>
              <p:nvCxnSpPr>
                <p:cNvPr id="93" name="Straight Connector 92">
                  <a:extLst>
                    <a:ext uri="{FF2B5EF4-FFF2-40B4-BE49-F238E27FC236}">
                      <a16:creationId xmlns:a16="http://schemas.microsoft.com/office/drawing/2014/main" id="{9B7FEA6E-5A20-4BD8-AA35-7FD4E05C32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24889" y="3143744"/>
                  <a:ext cx="720000" cy="1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313BFEB0-18CB-4339-AE1E-45829E8D6672}"/>
                  </a:ext>
                </a:extLst>
              </p:cNvPr>
              <p:cNvGrpSpPr/>
              <p:nvPr/>
            </p:nvGrpSpPr>
            <p:grpSpPr>
              <a:xfrm>
                <a:off x="4032148" y="962593"/>
                <a:ext cx="3003633" cy="1686318"/>
                <a:chOff x="4032148" y="962593"/>
                <a:chExt cx="3003633" cy="1686318"/>
              </a:xfrm>
            </p:grpSpPr>
            <p:grpSp>
              <p:nvGrpSpPr>
                <p:cNvPr id="75" name="Group 74">
                  <a:extLst>
                    <a:ext uri="{FF2B5EF4-FFF2-40B4-BE49-F238E27FC236}">
                      <a16:creationId xmlns:a16="http://schemas.microsoft.com/office/drawing/2014/main" id="{713495FD-65AE-4427-AB94-61277A81416C}"/>
                    </a:ext>
                  </a:extLst>
                </p:cNvPr>
                <p:cNvGrpSpPr/>
                <p:nvPr/>
              </p:nvGrpSpPr>
              <p:grpSpPr>
                <a:xfrm>
                  <a:off x="5817494" y="962593"/>
                  <a:ext cx="1218287" cy="1686318"/>
                  <a:chOff x="5034280" y="3507111"/>
                  <a:chExt cx="1218287" cy="1609176"/>
                </a:xfrm>
              </p:grpSpPr>
              <p:grpSp>
                <p:nvGrpSpPr>
                  <p:cNvPr id="76" name="Group 75">
                    <a:extLst>
                      <a:ext uri="{FF2B5EF4-FFF2-40B4-BE49-F238E27FC236}">
                        <a16:creationId xmlns:a16="http://schemas.microsoft.com/office/drawing/2014/main" id="{B136B040-9A55-4BA9-B42F-20EA5715FC81}"/>
                      </a:ext>
                    </a:extLst>
                  </p:cNvPr>
                  <p:cNvGrpSpPr/>
                  <p:nvPr/>
                </p:nvGrpSpPr>
                <p:grpSpPr>
                  <a:xfrm>
                    <a:off x="5034280" y="3507111"/>
                    <a:ext cx="419100" cy="1609176"/>
                    <a:chOff x="6050280" y="2901864"/>
                    <a:chExt cx="419100" cy="1609176"/>
                  </a:xfrm>
                </p:grpSpPr>
                <p:cxnSp>
                  <p:nvCxnSpPr>
                    <p:cNvPr id="78" name="Straight Connector 77">
                      <a:extLst>
                        <a:ext uri="{FF2B5EF4-FFF2-40B4-BE49-F238E27FC236}">
                          <a16:creationId xmlns:a16="http://schemas.microsoft.com/office/drawing/2014/main" id="{EE3A46D6-F6F7-4A95-AA58-931D95E8A19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273800" y="2901864"/>
                      <a:ext cx="0" cy="1607135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Straight Connector 78">
                      <a:extLst>
                        <a:ext uri="{FF2B5EF4-FFF2-40B4-BE49-F238E27FC236}">
                          <a16:creationId xmlns:a16="http://schemas.microsoft.com/office/drawing/2014/main" id="{0DA32CE3-37B3-491D-B356-B77B09EE9D5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2902692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Straight Connector 79">
                      <a:extLst>
                        <a:ext uri="{FF2B5EF4-FFF2-40B4-BE49-F238E27FC236}">
                          <a16:creationId xmlns:a16="http://schemas.microsoft.com/office/drawing/2014/main" id="{1CBDD23B-735B-4636-B05E-AEB30F5DB1D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4511040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77" name="TextBox 76">
                    <a:extLst>
                      <a:ext uri="{FF2B5EF4-FFF2-40B4-BE49-F238E27FC236}">
                        <a16:creationId xmlns:a16="http://schemas.microsoft.com/office/drawing/2014/main" id="{02574ECF-BF09-4765-BB4F-4E233E62FBD9}"/>
                      </a:ext>
                    </a:extLst>
                  </p:cNvPr>
                  <p:cNvSpPr txBox="1"/>
                  <p:nvPr/>
                </p:nvSpPr>
                <p:spPr>
                  <a:xfrm>
                    <a:off x="5257800" y="4762727"/>
                    <a:ext cx="994767" cy="35243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b="1" dirty="0"/>
                      <a:t>9 z:20</a:t>
                    </a:r>
                  </a:p>
                </p:txBody>
              </p:sp>
            </p:grpSp>
            <p:grpSp>
              <p:nvGrpSpPr>
                <p:cNvPr id="81" name="Group 80">
                  <a:extLst>
                    <a:ext uri="{FF2B5EF4-FFF2-40B4-BE49-F238E27FC236}">
                      <a16:creationId xmlns:a16="http://schemas.microsoft.com/office/drawing/2014/main" id="{1429D5E3-A414-4A64-8BE4-63043F6174DE}"/>
                    </a:ext>
                  </a:extLst>
                </p:cNvPr>
                <p:cNvGrpSpPr/>
                <p:nvPr/>
              </p:nvGrpSpPr>
              <p:grpSpPr>
                <a:xfrm>
                  <a:off x="4521369" y="1230532"/>
                  <a:ext cx="1162766" cy="1133912"/>
                  <a:chOff x="5034280" y="4034247"/>
                  <a:chExt cx="1162766" cy="1082040"/>
                </a:xfrm>
              </p:grpSpPr>
              <p:grpSp>
                <p:nvGrpSpPr>
                  <p:cNvPr id="82" name="Group 81">
                    <a:extLst>
                      <a:ext uri="{FF2B5EF4-FFF2-40B4-BE49-F238E27FC236}">
                        <a16:creationId xmlns:a16="http://schemas.microsoft.com/office/drawing/2014/main" id="{AD3ED188-9A17-4AF5-8573-87B33F56BD42}"/>
                      </a:ext>
                    </a:extLst>
                  </p:cNvPr>
                  <p:cNvGrpSpPr/>
                  <p:nvPr/>
                </p:nvGrpSpPr>
                <p:grpSpPr>
                  <a:xfrm>
                    <a:off x="5034280" y="4034247"/>
                    <a:ext cx="419100" cy="1082040"/>
                    <a:chOff x="6050280" y="3429000"/>
                    <a:chExt cx="419100" cy="1082040"/>
                  </a:xfrm>
                </p:grpSpPr>
                <p:cxnSp>
                  <p:nvCxnSpPr>
                    <p:cNvPr id="84" name="Straight Connector 83">
                      <a:extLst>
                        <a:ext uri="{FF2B5EF4-FFF2-40B4-BE49-F238E27FC236}">
                          <a16:creationId xmlns:a16="http://schemas.microsoft.com/office/drawing/2014/main" id="{C0D28262-D5CE-4266-98F2-4F57F2B5E09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273800" y="3429000"/>
                      <a:ext cx="0" cy="108000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Straight Connector 84">
                      <a:extLst>
                        <a:ext uri="{FF2B5EF4-FFF2-40B4-BE49-F238E27FC236}">
                          <a16:creationId xmlns:a16="http://schemas.microsoft.com/office/drawing/2014/main" id="{1461532A-DF59-482B-A918-972E80F73E4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3429000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" name="Straight Connector 85">
                      <a:extLst>
                        <a:ext uri="{FF2B5EF4-FFF2-40B4-BE49-F238E27FC236}">
                          <a16:creationId xmlns:a16="http://schemas.microsoft.com/office/drawing/2014/main" id="{002E0410-25C1-49C2-8B02-5F9FE39E9B5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4511040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83" name="TextBox 82">
                    <a:extLst>
                      <a:ext uri="{FF2B5EF4-FFF2-40B4-BE49-F238E27FC236}">
                        <a16:creationId xmlns:a16="http://schemas.microsoft.com/office/drawing/2014/main" id="{DBDD23A9-5A25-416A-A660-86BABBDF8939}"/>
                      </a:ext>
                    </a:extLst>
                  </p:cNvPr>
                  <p:cNvSpPr txBox="1"/>
                  <p:nvPr/>
                </p:nvSpPr>
                <p:spPr>
                  <a:xfrm>
                    <a:off x="5257800" y="4762727"/>
                    <a:ext cx="939246" cy="35243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b="1" dirty="0"/>
                      <a:t>8 z: 17</a:t>
                    </a:r>
                  </a:p>
                </p:txBody>
              </p:sp>
            </p:grpSp>
            <p:cxnSp>
              <p:nvCxnSpPr>
                <p:cNvPr id="96" name="Straight Connector 95">
                  <a:extLst>
                    <a:ext uri="{FF2B5EF4-FFF2-40B4-BE49-F238E27FC236}">
                      <a16:creationId xmlns:a16="http://schemas.microsoft.com/office/drawing/2014/main" id="{B10AE306-2027-49CB-9D98-AB97DA3BD1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032148" y="1801044"/>
                  <a:ext cx="2008854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75F757E3-588E-4525-969D-58A7CBE1E1B4}"/>
                  </a:ext>
                </a:extLst>
              </p:cNvPr>
              <p:cNvGrpSpPr/>
              <p:nvPr/>
            </p:nvGrpSpPr>
            <p:grpSpPr>
              <a:xfrm>
                <a:off x="5817482" y="-451014"/>
                <a:ext cx="3647372" cy="1133912"/>
                <a:chOff x="5817482" y="-451014"/>
                <a:chExt cx="3647372" cy="1133912"/>
              </a:xfrm>
            </p:grpSpPr>
            <p:grpSp>
              <p:nvGrpSpPr>
                <p:cNvPr id="87" name="Group 86">
                  <a:extLst>
                    <a:ext uri="{FF2B5EF4-FFF2-40B4-BE49-F238E27FC236}">
                      <a16:creationId xmlns:a16="http://schemas.microsoft.com/office/drawing/2014/main" id="{48CA1155-000E-48DB-96B7-51C541530529}"/>
                    </a:ext>
                  </a:extLst>
                </p:cNvPr>
                <p:cNvGrpSpPr/>
                <p:nvPr/>
              </p:nvGrpSpPr>
              <p:grpSpPr>
                <a:xfrm>
                  <a:off x="5817482" y="-451014"/>
                  <a:ext cx="1624159" cy="1133912"/>
                  <a:chOff x="5034280" y="4034247"/>
                  <a:chExt cx="1624159" cy="1082040"/>
                </a:xfrm>
              </p:grpSpPr>
              <p:grpSp>
                <p:nvGrpSpPr>
                  <p:cNvPr id="88" name="Group 87">
                    <a:extLst>
                      <a:ext uri="{FF2B5EF4-FFF2-40B4-BE49-F238E27FC236}">
                        <a16:creationId xmlns:a16="http://schemas.microsoft.com/office/drawing/2014/main" id="{45715057-2B8E-4C86-A808-08A65E2F8C3C}"/>
                      </a:ext>
                    </a:extLst>
                  </p:cNvPr>
                  <p:cNvGrpSpPr/>
                  <p:nvPr/>
                </p:nvGrpSpPr>
                <p:grpSpPr>
                  <a:xfrm>
                    <a:off x="5034280" y="4034247"/>
                    <a:ext cx="419100" cy="1082040"/>
                    <a:chOff x="6050280" y="3429000"/>
                    <a:chExt cx="419100" cy="1082040"/>
                  </a:xfrm>
                </p:grpSpPr>
                <p:cxnSp>
                  <p:nvCxnSpPr>
                    <p:cNvPr id="90" name="Straight Connector 89">
                      <a:extLst>
                        <a:ext uri="{FF2B5EF4-FFF2-40B4-BE49-F238E27FC236}">
                          <a16:creationId xmlns:a16="http://schemas.microsoft.com/office/drawing/2014/main" id="{67915820-EC53-4F16-BD5E-ABA1DA30C1C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273800" y="3429000"/>
                      <a:ext cx="0" cy="108000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" name="Straight Connector 90">
                      <a:extLst>
                        <a:ext uri="{FF2B5EF4-FFF2-40B4-BE49-F238E27FC236}">
                          <a16:creationId xmlns:a16="http://schemas.microsoft.com/office/drawing/2014/main" id="{CA92F8FB-702A-4B4E-8DB2-D3FAE4BA954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3429000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" name="Straight Connector 91">
                      <a:extLst>
                        <a:ext uri="{FF2B5EF4-FFF2-40B4-BE49-F238E27FC236}">
                          <a16:creationId xmlns:a16="http://schemas.microsoft.com/office/drawing/2014/main" id="{79820C9A-AD14-461A-8392-700475797C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4511040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89" name="TextBox 88">
                    <a:extLst>
                      <a:ext uri="{FF2B5EF4-FFF2-40B4-BE49-F238E27FC236}">
                        <a16:creationId xmlns:a16="http://schemas.microsoft.com/office/drawing/2014/main" id="{C7AF1DF2-43A5-415E-9EC0-FBDF5F40F991}"/>
                      </a:ext>
                    </a:extLst>
                  </p:cNvPr>
                  <p:cNvSpPr txBox="1"/>
                  <p:nvPr/>
                </p:nvSpPr>
                <p:spPr>
                  <a:xfrm>
                    <a:off x="5257799" y="4762727"/>
                    <a:ext cx="1400640" cy="35243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b="1" dirty="0"/>
                      <a:t>11 z: 18</a:t>
                    </a:r>
                  </a:p>
                </p:txBody>
              </p:sp>
            </p:grpSp>
            <p:cxnSp>
              <p:nvCxnSpPr>
                <p:cNvPr id="98" name="Straight Connector 97">
                  <a:extLst>
                    <a:ext uri="{FF2B5EF4-FFF2-40B4-BE49-F238E27FC236}">
                      <a16:creationId xmlns:a16="http://schemas.microsoft.com/office/drawing/2014/main" id="{5AA1116E-81FF-44D2-B710-C8F73A31AF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48272" y="124207"/>
                  <a:ext cx="1411695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99" name="Rectangle 98">
                  <a:extLst>
                    <a:ext uri="{FF2B5EF4-FFF2-40B4-BE49-F238E27FC236}">
                      <a16:creationId xmlns:a16="http://schemas.microsoft.com/office/drawing/2014/main" id="{FD29011B-F318-4D77-AE1B-808955763DE3}"/>
                    </a:ext>
                  </a:extLst>
                </p:cNvPr>
                <p:cNvSpPr/>
                <p:nvPr/>
              </p:nvSpPr>
              <p:spPr>
                <a:xfrm>
                  <a:off x="7459965" y="-152585"/>
                  <a:ext cx="2004887" cy="553582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" name="TextBox 99">
                  <a:extLst>
                    <a:ext uri="{FF2B5EF4-FFF2-40B4-BE49-F238E27FC236}">
                      <a16:creationId xmlns:a16="http://schemas.microsoft.com/office/drawing/2014/main" id="{3498FECC-EC8A-426D-9667-54ABA98002A9}"/>
                    </a:ext>
                  </a:extLst>
                </p:cNvPr>
                <p:cNvSpPr txBox="1"/>
                <p:nvPr/>
              </p:nvSpPr>
              <p:spPr>
                <a:xfrm>
                  <a:off x="7459966" y="-65501"/>
                  <a:ext cx="200488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/>
                    <a:t>Motor N: 523 RPM</a:t>
                  </a:r>
                </a:p>
              </p:txBody>
            </p:sp>
          </p:grpSp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8D2021AB-8499-4F66-823E-E64DC12045A2}"/>
                  </a:ext>
                </a:extLst>
              </p:cNvPr>
              <p:cNvGrpSpPr/>
              <p:nvPr/>
            </p:nvGrpSpPr>
            <p:grpSpPr>
              <a:xfrm>
                <a:off x="7218124" y="2304143"/>
                <a:ext cx="2525192" cy="1686320"/>
                <a:chOff x="7218124" y="2304143"/>
                <a:chExt cx="2525192" cy="1686320"/>
              </a:xfrm>
            </p:grpSpPr>
            <p:grpSp>
              <p:nvGrpSpPr>
                <p:cNvPr id="57" name="Group 56">
                  <a:extLst>
                    <a:ext uri="{FF2B5EF4-FFF2-40B4-BE49-F238E27FC236}">
                      <a16:creationId xmlns:a16="http://schemas.microsoft.com/office/drawing/2014/main" id="{72798C75-452C-4957-90EB-AE9564BFD6F8}"/>
                    </a:ext>
                  </a:extLst>
                </p:cNvPr>
                <p:cNvGrpSpPr/>
                <p:nvPr/>
              </p:nvGrpSpPr>
              <p:grpSpPr>
                <a:xfrm>
                  <a:off x="7218124" y="2304143"/>
                  <a:ext cx="1198352" cy="1686320"/>
                  <a:chOff x="5034280" y="3507110"/>
                  <a:chExt cx="1198352" cy="1609177"/>
                </a:xfrm>
              </p:grpSpPr>
              <p:grpSp>
                <p:nvGrpSpPr>
                  <p:cNvPr id="58" name="Group 57">
                    <a:extLst>
                      <a:ext uri="{FF2B5EF4-FFF2-40B4-BE49-F238E27FC236}">
                        <a16:creationId xmlns:a16="http://schemas.microsoft.com/office/drawing/2014/main" id="{6FE2C07D-B7E6-4000-BAA3-01654B3AF34A}"/>
                      </a:ext>
                    </a:extLst>
                  </p:cNvPr>
                  <p:cNvGrpSpPr/>
                  <p:nvPr/>
                </p:nvGrpSpPr>
                <p:grpSpPr>
                  <a:xfrm>
                    <a:off x="5034280" y="3507110"/>
                    <a:ext cx="419100" cy="1609177"/>
                    <a:chOff x="6050280" y="2901863"/>
                    <a:chExt cx="419100" cy="1609177"/>
                  </a:xfrm>
                </p:grpSpPr>
                <p:cxnSp>
                  <p:nvCxnSpPr>
                    <p:cNvPr id="60" name="Straight Connector 59">
                      <a:extLst>
                        <a:ext uri="{FF2B5EF4-FFF2-40B4-BE49-F238E27FC236}">
                          <a16:creationId xmlns:a16="http://schemas.microsoft.com/office/drawing/2014/main" id="{5DFAA839-5A4A-403C-ABB0-1A2E434D473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273800" y="2901863"/>
                      <a:ext cx="0" cy="1607136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" name="Straight Connector 60">
                      <a:extLst>
                        <a:ext uri="{FF2B5EF4-FFF2-40B4-BE49-F238E27FC236}">
                          <a16:creationId xmlns:a16="http://schemas.microsoft.com/office/drawing/2014/main" id="{F6A9D208-5210-43C4-9C48-55AC5A74C04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2902688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" name="Straight Connector 61">
                      <a:extLst>
                        <a:ext uri="{FF2B5EF4-FFF2-40B4-BE49-F238E27FC236}">
                          <a16:creationId xmlns:a16="http://schemas.microsoft.com/office/drawing/2014/main" id="{50DF4BBD-65BC-471F-87E8-1D10ECEB568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4511040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59" name="TextBox 58">
                    <a:extLst>
                      <a:ext uri="{FF2B5EF4-FFF2-40B4-BE49-F238E27FC236}">
                        <a16:creationId xmlns:a16="http://schemas.microsoft.com/office/drawing/2014/main" id="{9AB6CA30-9CB8-4031-9F97-FF689E03B3CC}"/>
                      </a:ext>
                    </a:extLst>
                  </p:cNvPr>
                  <p:cNvSpPr txBox="1"/>
                  <p:nvPr/>
                </p:nvSpPr>
                <p:spPr>
                  <a:xfrm>
                    <a:off x="5257800" y="4762727"/>
                    <a:ext cx="974832" cy="35243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b="1" dirty="0"/>
                      <a:t>3 z: 21</a:t>
                    </a:r>
                  </a:p>
                </p:txBody>
              </p:sp>
            </p:grp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6606A3D1-EEA2-434A-AF8D-08336E7EE2FD}"/>
                    </a:ext>
                  </a:extLst>
                </p:cNvPr>
                <p:cNvGrpSpPr/>
                <p:nvPr/>
              </p:nvGrpSpPr>
              <p:grpSpPr>
                <a:xfrm>
                  <a:off x="8527855" y="2580348"/>
                  <a:ext cx="1215461" cy="1133913"/>
                  <a:chOff x="5034280" y="4034247"/>
                  <a:chExt cx="1215461" cy="1082040"/>
                </a:xfrm>
              </p:grpSpPr>
              <p:grpSp>
                <p:nvGrpSpPr>
                  <p:cNvPr id="64" name="Group 63">
                    <a:extLst>
                      <a:ext uri="{FF2B5EF4-FFF2-40B4-BE49-F238E27FC236}">
                        <a16:creationId xmlns:a16="http://schemas.microsoft.com/office/drawing/2014/main" id="{9A66D4E1-E0B2-408E-8AFC-BD87DE38F7EC}"/>
                      </a:ext>
                    </a:extLst>
                  </p:cNvPr>
                  <p:cNvGrpSpPr/>
                  <p:nvPr/>
                </p:nvGrpSpPr>
                <p:grpSpPr>
                  <a:xfrm>
                    <a:off x="5034280" y="4034247"/>
                    <a:ext cx="419100" cy="1082040"/>
                    <a:chOff x="6050280" y="3429000"/>
                    <a:chExt cx="419100" cy="1082040"/>
                  </a:xfrm>
                </p:grpSpPr>
                <p:cxnSp>
                  <p:nvCxnSpPr>
                    <p:cNvPr id="66" name="Straight Connector 65">
                      <a:extLst>
                        <a:ext uri="{FF2B5EF4-FFF2-40B4-BE49-F238E27FC236}">
                          <a16:creationId xmlns:a16="http://schemas.microsoft.com/office/drawing/2014/main" id="{87F92A9E-C664-4352-92D4-C4017C0CEFD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273800" y="3429000"/>
                      <a:ext cx="0" cy="108000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" name="Straight Connector 66">
                      <a:extLst>
                        <a:ext uri="{FF2B5EF4-FFF2-40B4-BE49-F238E27FC236}">
                          <a16:creationId xmlns:a16="http://schemas.microsoft.com/office/drawing/2014/main" id="{3BEA378B-B4D0-4B19-988D-BEC3EA9A140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3429000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" name="Straight Connector 67">
                      <a:extLst>
                        <a:ext uri="{FF2B5EF4-FFF2-40B4-BE49-F238E27FC236}">
                          <a16:creationId xmlns:a16="http://schemas.microsoft.com/office/drawing/2014/main" id="{CE2138DE-B630-49E5-BB45-4C49CE37AF7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50280" y="4511040"/>
                      <a:ext cx="419100" cy="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65" name="TextBox 64">
                    <a:extLst>
                      <a:ext uri="{FF2B5EF4-FFF2-40B4-BE49-F238E27FC236}">
                        <a16:creationId xmlns:a16="http://schemas.microsoft.com/office/drawing/2014/main" id="{029D742D-E584-40A7-90A3-3B400A599A03}"/>
                      </a:ext>
                    </a:extLst>
                  </p:cNvPr>
                  <p:cNvSpPr txBox="1"/>
                  <p:nvPr/>
                </p:nvSpPr>
                <p:spPr>
                  <a:xfrm>
                    <a:off x="5257800" y="4762727"/>
                    <a:ext cx="991941" cy="35243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b="1" dirty="0"/>
                      <a:t>4 z: 15</a:t>
                    </a:r>
                  </a:p>
                </p:txBody>
              </p:sp>
            </p:grpSp>
            <p:cxnSp>
              <p:nvCxnSpPr>
                <p:cNvPr id="105" name="Straight Connector 104">
                  <a:extLst>
                    <a:ext uri="{FF2B5EF4-FFF2-40B4-BE49-F238E27FC236}">
                      <a16:creationId xmlns:a16="http://schemas.microsoft.com/office/drawing/2014/main" id="{ABF17307-7246-402D-A745-EAEFF1CF02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452347" y="3147300"/>
                  <a:ext cx="1311624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8" name="Group 127">
                <a:extLst>
                  <a:ext uri="{FF2B5EF4-FFF2-40B4-BE49-F238E27FC236}">
                    <a16:creationId xmlns:a16="http://schemas.microsoft.com/office/drawing/2014/main" id="{876F1A1E-8E80-47A3-A990-6BD0C04B70A4}"/>
                  </a:ext>
                </a:extLst>
              </p:cNvPr>
              <p:cNvGrpSpPr/>
              <p:nvPr/>
            </p:nvGrpSpPr>
            <p:grpSpPr>
              <a:xfrm>
                <a:off x="5817482" y="2813749"/>
                <a:ext cx="1478283" cy="3067959"/>
                <a:chOff x="5817482" y="2813749"/>
                <a:chExt cx="1478283" cy="3067959"/>
              </a:xfrm>
            </p:grpSpPr>
            <p:cxnSp>
              <p:nvCxnSpPr>
                <p:cNvPr id="109" name="Straight Connector 108">
                  <a:extLst>
                    <a:ext uri="{FF2B5EF4-FFF2-40B4-BE49-F238E27FC236}">
                      <a16:creationId xmlns:a16="http://schemas.microsoft.com/office/drawing/2014/main" id="{67AA70E8-BAB3-41A3-9FB6-4266FDA85E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817482" y="2863389"/>
                  <a:ext cx="419100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>
                  <a:extLst>
                    <a:ext uri="{FF2B5EF4-FFF2-40B4-BE49-F238E27FC236}">
                      <a16:creationId xmlns:a16="http://schemas.microsoft.com/office/drawing/2014/main" id="{3AEF6614-BD92-43B2-8685-958FC0430B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41092" y="2863389"/>
                  <a:ext cx="0" cy="163604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Straight Connector 111">
                  <a:extLst>
                    <a:ext uri="{FF2B5EF4-FFF2-40B4-BE49-F238E27FC236}">
                      <a16:creationId xmlns:a16="http://schemas.microsoft.com/office/drawing/2014/main" id="{E529949D-4B99-49DD-85C3-B3B2BDE51C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33837" y="5062306"/>
                  <a:ext cx="0" cy="511183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Connector 115">
                  <a:extLst>
                    <a:ext uri="{FF2B5EF4-FFF2-40B4-BE49-F238E27FC236}">
                      <a16:creationId xmlns:a16="http://schemas.microsoft.com/office/drawing/2014/main" id="{02507C8F-1770-4A6E-B7BC-EDB44DF036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55515" y="4496246"/>
                  <a:ext cx="699602" cy="3183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Connector 117">
                  <a:extLst>
                    <a:ext uri="{FF2B5EF4-FFF2-40B4-BE49-F238E27FC236}">
                      <a16:creationId xmlns:a16="http://schemas.microsoft.com/office/drawing/2014/main" id="{0C239258-3A71-461F-A642-535A9358C9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762797" y="3171667"/>
                  <a:ext cx="0" cy="131400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Straight Connector 120">
                  <a:extLst>
                    <a:ext uri="{FF2B5EF4-FFF2-40B4-BE49-F238E27FC236}">
                      <a16:creationId xmlns:a16="http://schemas.microsoft.com/office/drawing/2014/main" id="{38FE4ED4-79DF-4CA3-8DCC-947E4A4FFE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764444" y="3157153"/>
                  <a:ext cx="531321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Straight Connector 123">
                  <a:extLst>
                    <a:ext uri="{FF2B5EF4-FFF2-40B4-BE49-F238E27FC236}">
                      <a16:creationId xmlns:a16="http://schemas.microsoft.com/office/drawing/2014/main" id="{47F0C338-ED02-47F9-ADD0-BA431C32FF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33837" y="5068593"/>
                  <a:ext cx="699602" cy="3183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Straight Connector 124">
                  <a:extLst>
                    <a:ext uri="{FF2B5EF4-FFF2-40B4-BE49-F238E27FC236}">
                      <a16:creationId xmlns:a16="http://schemas.microsoft.com/office/drawing/2014/main" id="{8B9982A7-1939-4395-8562-FE4293B08F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6762467" y="5069118"/>
                  <a:ext cx="0" cy="81259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27" name="TextBox 126">
                  <a:extLst>
                    <a:ext uri="{FF2B5EF4-FFF2-40B4-BE49-F238E27FC236}">
                      <a16:creationId xmlns:a16="http://schemas.microsoft.com/office/drawing/2014/main" id="{8EEC800E-A915-4C80-8B0A-2176AB46869F}"/>
                    </a:ext>
                  </a:extLst>
                </p:cNvPr>
                <p:cNvSpPr txBox="1"/>
                <p:nvPr/>
              </p:nvSpPr>
              <p:spPr>
                <a:xfrm>
                  <a:off x="6029221" y="2813749"/>
                  <a:ext cx="108908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/>
                    <a:t>10 z: 18</a:t>
                  </a:r>
                </a:p>
              </p:txBody>
            </p:sp>
          </p:grpSp>
        </p:grpSp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85926DB1-79E4-43FC-B9DC-6F3988E2AC10}"/>
                </a:ext>
              </a:extLst>
            </p:cNvPr>
            <p:cNvGrpSpPr/>
            <p:nvPr/>
          </p:nvGrpSpPr>
          <p:grpSpPr>
            <a:xfrm>
              <a:off x="4346235" y="2010198"/>
              <a:ext cx="360000" cy="923351"/>
              <a:chOff x="8157029" y="1845318"/>
              <a:chExt cx="360000" cy="923351"/>
            </a:xfrm>
          </p:grpSpPr>
          <p:grpSp>
            <p:nvGrpSpPr>
              <p:cNvPr id="140" name="Group 139">
                <a:extLst>
                  <a:ext uri="{FF2B5EF4-FFF2-40B4-BE49-F238E27FC236}">
                    <a16:creationId xmlns:a16="http://schemas.microsoft.com/office/drawing/2014/main" id="{3E414D5B-CAB7-47CE-8B45-67979A202B59}"/>
                  </a:ext>
                </a:extLst>
              </p:cNvPr>
              <p:cNvGrpSpPr/>
              <p:nvPr/>
            </p:nvGrpSpPr>
            <p:grpSpPr>
              <a:xfrm>
                <a:off x="8157029" y="1845318"/>
                <a:ext cx="360000" cy="489668"/>
                <a:chOff x="8157029" y="1845318"/>
                <a:chExt cx="360000" cy="489668"/>
              </a:xfrm>
            </p:grpSpPr>
            <p:grpSp>
              <p:nvGrpSpPr>
                <p:cNvPr id="138" name="Group 137">
                  <a:extLst>
                    <a:ext uri="{FF2B5EF4-FFF2-40B4-BE49-F238E27FC236}">
                      <a16:creationId xmlns:a16="http://schemas.microsoft.com/office/drawing/2014/main" id="{8539CB22-DC0B-4AF7-B308-A41867DF911E}"/>
                    </a:ext>
                  </a:extLst>
                </p:cNvPr>
                <p:cNvGrpSpPr/>
                <p:nvPr/>
              </p:nvGrpSpPr>
              <p:grpSpPr>
                <a:xfrm>
                  <a:off x="8157029" y="2166939"/>
                  <a:ext cx="360000" cy="168047"/>
                  <a:chOff x="8157029" y="2166939"/>
                  <a:chExt cx="360000" cy="168047"/>
                </a:xfrm>
              </p:grpSpPr>
              <p:cxnSp>
                <p:nvCxnSpPr>
                  <p:cNvPr id="131" name="Straight Connector 130">
                    <a:extLst>
                      <a:ext uri="{FF2B5EF4-FFF2-40B4-BE49-F238E27FC236}">
                        <a16:creationId xmlns:a16="http://schemas.microsoft.com/office/drawing/2014/main" id="{2929D8ED-2949-40B4-8C8A-13DE9815C02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157029" y="2334986"/>
                    <a:ext cx="360000" cy="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4" name="Straight Connector 133">
                    <a:extLst>
                      <a:ext uri="{FF2B5EF4-FFF2-40B4-BE49-F238E27FC236}">
                        <a16:creationId xmlns:a16="http://schemas.microsoft.com/office/drawing/2014/main" id="{6ABAA755-8A9E-49B1-A0AF-D5C7D0A2976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19512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6" name="Straight Connector 135">
                    <a:extLst>
                      <a:ext uri="{FF2B5EF4-FFF2-40B4-BE49-F238E27FC236}">
                        <a16:creationId xmlns:a16="http://schemas.microsoft.com/office/drawing/2014/main" id="{DD0677E3-0257-4DFA-A6F9-65E3050C57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29672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7" name="Straight Connector 136">
                    <a:extLst>
                      <a:ext uri="{FF2B5EF4-FFF2-40B4-BE49-F238E27FC236}">
                        <a16:creationId xmlns:a16="http://schemas.microsoft.com/office/drawing/2014/main" id="{085EB8BB-2FFD-4DC2-A0AD-45F9600469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39197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9" name="TextBox 138">
                  <a:extLst>
                    <a:ext uri="{FF2B5EF4-FFF2-40B4-BE49-F238E27FC236}">
                      <a16:creationId xmlns:a16="http://schemas.microsoft.com/office/drawing/2014/main" id="{65293C40-8DE7-426E-AB94-00B6CD009BF1}"/>
                    </a:ext>
                  </a:extLst>
                </p:cNvPr>
                <p:cNvSpPr txBox="1"/>
                <p:nvPr/>
              </p:nvSpPr>
              <p:spPr>
                <a:xfrm>
                  <a:off x="8211257" y="1845318"/>
                  <a:ext cx="21421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1</a:t>
                  </a:r>
                </a:p>
              </p:txBody>
            </p:sp>
          </p:grpSp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D4BE6E80-92C6-43B8-AF5D-975406664209}"/>
                  </a:ext>
                </a:extLst>
              </p:cNvPr>
              <p:cNvGrpSpPr/>
              <p:nvPr/>
            </p:nvGrpSpPr>
            <p:grpSpPr>
              <a:xfrm rot="10800000">
                <a:off x="8157029" y="2600622"/>
                <a:ext cx="360000" cy="168047"/>
                <a:chOff x="8157029" y="2166939"/>
                <a:chExt cx="360000" cy="168047"/>
              </a:xfrm>
            </p:grpSpPr>
            <p:cxnSp>
              <p:nvCxnSpPr>
                <p:cNvPr id="144" name="Straight Connector 143">
                  <a:extLst>
                    <a:ext uri="{FF2B5EF4-FFF2-40B4-BE49-F238E27FC236}">
                      <a16:creationId xmlns:a16="http://schemas.microsoft.com/office/drawing/2014/main" id="{368DE61A-BB9B-409F-BBD3-803D9FA923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57029" y="2334986"/>
                  <a:ext cx="360000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Straight Connector 144">
                  <a:extLst>
                    <a:ext uri="{FF2B5EF4-FFF2-40B4-BE49-F238E27FC236}">
                      <a16:creationId xmlns:a16="http://schemas.microsoft.com/office/drawing/2014/main" id="{1C14E1BE-E00D-4C2F-8130-B620E61506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19512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Straight Connector 145">
                  <a:extLst>
                    <a:ext uri="{FF2B5EF4-FFF2-40B4-BE49-F238E27FC236}">
                      <a16:creationId xmlns:a16="http://schemas.microsoft.com/office/drawing/2014/main" id="{F9F20E79-085A-4DA7-874B-E79C2D73E9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29672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Straight Connector 146">
                  <a:extLst>
                    <a:ext uri="{FF2B5EF4-FFF2-40B4-BE49-F238E27FC236}">
                      <a16:creationId xmlns:a16="http://schemas.microsoft.com/office/drawing/2014/main" id="{6E437D56-27D2-4FCC-9EC7-A11D6B3BAC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39197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5C614CAE-F53F-46FB-AF7F-327F68431B7B}"/>
                </a:ext>
              </a:extLst>
            </p:cNvPr>
            <p:cNvGrpSpPr/>
            <p:nvPr/>
          </p:nvGrpSpPr>
          <p:grpSpPr>
            <a:xfrm>
              <a:off x="4336710" y="3353223"/>
              <a:ext cx="360000" cy="923351"/>
              <a:chOff x="8157029" y="1845318"/>
              <a:chExt cx="360000" cy="923351"/>
            </a:xfrm>
          </p:grpSpPr>
          <p:grpSp>
            <p:nvGrpSpPr>
              <p:cNvPr id="150" name="Group 149">
                <a:extLst>
                  <a:ext uri="{FF2B5EF4-FFF2-40B4-BE49-F238E27FC236}">
                    <a16:creationId xmlns:a16="http://schemas.microsoft.com/office/drawing/2014/main" id="{CCE97FA5-6EDC-456A-A909-C02A3720C649}"/>
                  </a:ext>
                </a:extLst>
              </p:cNvPr>
              <p:cNvGrpSpPr/>
              <p:nvPr/>
            </p:nvGrpSpPr>
            <p:grpSpPr>
              <a:xfrm>
                <a:off x="8157029" y="1845318"/>
                <a:ext cx="360000" cy="489668"/>
                <a:chOff x="8157029" y="1845318"/>
                <a:chExt cx="360000" cy="489668"/>
              </a:xfrm>
            </p:grpSpPr>
            <p:grpSp>
              <p:nvGrpSpPr>
                <p:cNvPr id="156" name="Group 155">
                  <a:extLst>
                    <a:ext uri="{FF2B5EF4-FFF2-40B4-BE49-F238E27FC236}">
                      <a16:creationId xmlns:a16="http://schemas.microsoft.com/office/drawing/2014/main" id="{7C77E37B-786D-4866-87D3-B1AC5C0DD654}"/>
                    </a:ext>
                  </a:extLst>
                </p:cNvPr>
                <p:cNvGrpSpPr/>
                <p:nvPr/>
              </p:nvGrpSpPr>
              <p:grpSpPr>
                <a:xfrm>
                  <a:off x="8157029" y="2166939"/>
                  <a:ext cx="360000" cy="168047"/>
                  <a:chOff x="8157029" y="2166939"/>
                  <a:chExt cx="360000" cy="168047"/>
                </a:xfrm>
              </p:grpSpPr>
              <p:cxnSp>
                <p:nvCxnSpPr>
                  <p:cNvPr id="158" name="Straight Connector 157">
                    <a:extLst>
                      <a:ext uri="{FF2B5EF4-FFF2-40B4-BE49-F238E27FC236}">
                        <a16:creationId xmlns:a16="http://schemas.microsoft.com/office/drawing/2014/main" id="{075EB1C1-09A9-4A63-896B-4D19DA57FB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157029" y="2334986"/>
                    <a:ext cx="360000" cy="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9" name="Straight Connector 158">
                    <a:extLst>
                      <a:ext uri="{FF2B5EF4-FFF2-40B4-BE49-F238E27FC236}">
                        <a16:creationId xmlns:a16="http://schemas.microsoft.com/office/drawing/2014/main" id="{BCB037D6-96E1-4F7F-9D6A-75D08F29E2A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19512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Straight Connector 159">
                    <a:extLst>
                      <a:ext uri="{FF2B5EF4-FFF2-40B4-BE49-F238E27FC236}">
                        <a16:creationId xmlns:a16="http://schemas.microsoft.com/office/drawing/2014/main" id="{011931E1-EA9C-41C5-A097-40A3E19720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29672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Straight Connector 160">
                    <a:extLst>
                      <a:ext uri="{FF2B5EF4-FFF2-40B4-BE49-F238E27FC236}">
                        <a16:creationId xmlns:a16="http://schemas.microsoft.com/office/drawing/2014/main" id="{F0794CBC-B01F-45C8-B1DE-3415B620093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39197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7" name="TextBox 156">
                  <a:extLst>
                    <a:ext uri="{FF2B5EF4-FFF2-40B4-BE49-F238E27FC236}">
                      <a16:creationId xmlns:a16="http://schemas.microsoft.com/office/drawing/2014/main" id="{61B4F810-D084-4769-BE77-3EE7D58A7795}"/>
                    </a:ext>
                  </a:extLst>
                </p:cNvPr>
                <p:cNvSpPr txBox="1"/>
                <p:nvPr/>
              </p:nvSpPr>
              <p:spPr>
                <a:xfrm>
                  <a:off x="8211257" y="1845318"/>
                  <a:ext cx="21421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1</a:t>
                  </a:r>
                </a:p>
              </p:txBody>
            </p:sp>
          </p:grpSp>
          <p:grpSp>
            <p:nvGrpSpPr>
              <p:cNvPr id="151" name="Group 150">
                <a:extLst>
                  <a:ext uri="{FF2B5EF4-FFF2-40B4-BE49-F238E27FC236}">
                    <a16:creationId xmlns:a16="http://schemas.microsoft.com/office/drawing/2014/main" id="{528FA50A-8375-454C-980F-AC33BF127981}"/>
                  </a:ext>
                </a:extLst>
              </p:cNvPr>
              <p:cNvGrpSpPr/>
              <p:nvPr/>
            </p:nvGrpSpPr>
            <p:grpSpPr>
              <a:xfrm rot="10800000">
                <a:off x="8157029" y="2600622"/>
                <a:ext cx="360000" cy="168047"/>
                <a:chOff x="8157029" y="2166939"/>
                <a:chExt cx="360000" cy="168047"/>
              </a:xfrm>
            </p:grpSpPr>
            <p:cxnSp>
              <p:nvCxnSpPr>
                <p:cNvPr id="152" name="Straight Connector 151">
                  <a:extLst>
                    <a:ext uri="{FF2B5EF4-FFF2-40B4-BE49-F238E27FC236}">
                      <a16:creationId xmlns:a16="http://schemas.microsoft.com/office/drawing/2014/main" id="{FBA9E798-7B11-4DC4-A0C2-17CE605AB1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57029" y="2334986"/>
                  <a:ext cx="360000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Straight Connector 152">
                  <a:extLst>
                    <a:ext uri="{FF2B5EF4-FFF2-40B4-BE49-F238E27FC236}">
                      <a16:creationId xmlns:a16="http://schemas.microsoft.com/office/drawing/2014/main" id="{03C5983A-81BA-4786-97FB-F7D012CFA6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19512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Straight Connector 153">
                  <a:extLst>
                    <a:ext uri="{FF2B5EF4-FFF2-40B4-BE49-F238E27FC236}">
                      <a16:creationId xmlns:a16="http://schemas.microsoft.com/office/drawing/2014/main" id="{A332A1B0-4F85-4778-96DA-5C2DD95A9D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29672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Straight Connector 154">
                  <a:extLst>
                    <a:ext uri="{FF2B5EF4-FFF2-40B4-BE49-F238E27FC236}">
                      <a16:creationId xmlns:a16="http://schemas.microsoft.com/office/drawing/2014/main" id="{C645252B-4FB5-4686-8292-71995D920A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39197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AB635BDE-EA69-43E9-AAB2-FD10EA273EDC}"/>
                </a:ext>
              </a:extLst>
            </p:cNvPr>
            <p:cNvGrpSpPr/>
            <p:nvPr/>
          </p:nvGrpSpPr>
          <p:grpSpPr>
            <a:xfrm>
              <a:off x="4336710" y="4972473"/>
              <a:ext cx="360000" cy="923351"/>
              <a:chOff x="8157029" y="1845318"/>
              <a:chExt cx="360000" cy="923351"/>
            </a:xfrm>
          </p:grpSpPr>
          <p:grpSp>
            <p:nvGrpSpPr>
              <p:cNvPr id="163" name="Group 162">
                <a:extLst>
                  <a:ext uri="{FF2B5EF4-FFF2-40B4-BE49-F238E27FC236}">
                    <a16:creationId xmlns:a16="http://schemas.microsoft.com/office/drawing/2014/main" id="{85EA03E6-2404-4E6D-A355-B1DF492276BA}"/>
                  </a:ext>
                </a:extLst>
              </p:cNvPr>
              <p:cNvGrpSpPr/>
              <p:nvPr/>
            </p:nvGrpSpPr>
            <p:grpSpPr>
              <a:xfrm>
                <a:off x="8157029" y="1845318"/>
                <a:ext cx="360000" cy="489668"/>
                <a:chOff x="8157029" y="1845318"/>
                <a:chExt cx="360000" cy="489668"/>
              </a:xfrm>
            </p:grpSpPr>
            <p:grpSp>
              <p:nvGrpSpPr>
                <p:cNvPr id="169" name="Group 168">
                  <a:extLst>
                    <a:ext uri="{FF2B5EF4-FFF2-40B4-BE49-F238E27FC236}">
                      <a16:creationId xmlns:a16="http://schemas.microsoft.com/office/drawing/2014/main" id="{26A62678-A224-4A18-9A15-67CC5E368250}"/>
                    </a:ext>
                  </a:extLst>
                </p:cNvPr>
                <p:cNvGrpSpPr/>
                <p:nvPr/>
              </p:nvGrpSpPr>
              <p:grpSpPr>
                <a:xfrm>
                  <a:off x="8157029" y="2166939"/>
                  <a:ext cx="360000" cy="168047"/>
                  <a:chOff x="8157029" y="2166939"/>
                  <a:chExt cx="360000" cy="168047"/>
                </a:xfrm>
              </p:grpSpPr>
              <p:cxnSp>
                <p:nvCxnSpPr>
                  <p:cNvPr id="171" name="Straight Connector 170">
                    <a:extLst>
                      <a:ext uri="{FF2B5EF4-FFF2-40B4-BE49-F238E27FC236}">
                        <a16:creationId xmlns:a16="http://schemas.microsoft.com/office/drawing/2014/main" id="{14C8B36C-36B4-4836-834D-42145ABE12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157029" y="2334986"/>
                    <a:ext cx="360000" cy="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Straight Connector 171">
                    <a:extLst>
                      <a:ext uri="{FF2B5EF4-FFF2-40B4-BE49-F238E27FC236}">
                        <a16:creationId xmlns:a16="http://schemas.microsoft.com/office/drawing/2014/main" id="{4E169ED5-C3D8-4F8E-B503-4504A1D3E0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19512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Straight Connector 172">
                    <a:extLst>
                      <a:ext uri="{FF2B5EF4-FFF2-40B4-BE49-F238E27FC236}">
                        <a16:creationId xmlns:a16="http://schemas.microsoft.com/office/drawing/2014/main" id="{6092589B-2C4B-4378-A545-82849D248E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29672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Straight Connector 173">
                    <a:extLst>
                      <a:ext uri="{FF2B5EF4-FFF2-40B4-BE49-F238E27FC236}">
                        <a16:creationId xmlns:a16="http://schemas.microsoft.com/office/drawing/2014/main" id="{7D6D1299-39C9-44DA-A039-E5C7FFACCE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39197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0" name="TextBox 169">
                  <a:extLst>
                    <a:ext uri="{FF2B5EF4-FFF2-40B4-BE49-F238E27FC236}">
                      <a16:creationId xmlns:a16="http://schemas.microsoft.com/office/drawing/2014/main" id="{37CB6C01-A38B-4960-879D-CCD2D53626A5}"/>
                    </a:ext>
                  </a:extLst>
                </p:cNvPr>
                <p:cNvSpPr txBox="1"/>
                <p:nvPr/>
              </p:nvSpPr>
              <p:spPr>
                <a:xfrm>
                  <a:off x="8211257" y="1845318"/>
                  <a:ext cx="21421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1</a:t>
                  </a:r>
                </a:p>
              </p:txBody>
            </p:sp>
          </p:grpSp>
          <p:grpSp>
            <p:nvGrpSpPr>
              <p:cNvPr id="164" name="Group 163">
                <a:extLst>
                  <a:ext uri="{FF2B5EF4-FFF2-40B4-BE49-F238E27FC236}">
                    <a16:creationId xmlns:a16="http://schemas.microsoft.com/office/drawing/2014/main" id="{0B828392-FD6C-4911-A34C-9B7FF3906EF8}"/>
                  </a:ext>
                </a:extLst>
              </p:cNvPr>
              <p:cNvGrpSpPr/>
              <p:nvPr/>
            </p:nvGrpSpPr>
            <p:grpSpPr>
              <a:xfrm rot="10800000">
                <a:off x="8157029" y="2600622"/>
                <a:ext cx="360000" cy="168047"/>
                <a:chOff x="8157029" y="2166939"/>
                <a:chExt cx="360000" cy="168047"/>
              </a:xfrm>
            </p:grpSpPr>
            <p:cxnSp>
              <p:nvCxnSpPr>
                <p:cNvPr id="165" name="Straight Connector 164">
                  <a:extLst>
                    <a:ext uri="{FF2B5EF4-FFF2-40B4-BE49-F238E27FC236}">
                      <a16:creationId xmlns:a16="http://schemas.microsoft.com/office/drawing/2014/main" id="{6A0A088F-8CDA-4F4E-8D0D-6EDF2A0505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57029" y="2334986"/>
                  <a:ext cx="360000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Straight Connector 165">
                  <a:extLst>
                    <a:ext uri="{FF2B5EF4-FFF2-40B4-BE49-F238E27FC236}">
                      <a16:creationId xmlns:a16="http://schemas.microsoft.com/office/drawing/2014/main" id="{ABD5A4AA-A3E4-4F8D-A2CB-768CD6E0E7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19512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Straight Connector 166">
                  <a:extLst>
                    <a:ext uri="{FF2B5EF4-FFF2-40B4-BE49-F238E27FC236}">
                      <a16:creationId xmlns:a16="http://schemas.microsoft.com/office/drawing/2014/main" id="{DC386D41-DC82-470F-827E-F0C4025E6A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29672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Straight Connector 167">
                  <a:extLst>
                    <a:ext uri="{FF2B5EF4-FFF2-40B4-BE49-F238E27FC236}">
                      <a16:creationId xmlns:a16="http://schemas.microsoft.com/office/drawing/2014/main" id="{D76B4BAA-BAF3-4E26-BABA-3DA162B8D0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39197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A8E328D9-2355-44DF-9EDF-036B5B244A50}"/>
                </a:ext>
              </a:extLst>
            </p:cNvPr>
            <p:cNvGrpSpPr/>
            <p:nvPr/>
          </p:nvGrpSpPr>
          <p:grpSpPr>
            <a:xfrm>
              <a:off x="9356385" y="4972473"/>
              <a:ext cx="360000" cy="923351"/>
              <a:chOff x="8157029" y="1845318"/>
              <a:chExt cx="360000" cy="923351"/>
            </a:xfrm>
          </p:grpSpPr>
          <p:grpSp>
            <p:nvGrpSpPr>
              <p:cNvPr id="176" name="Group 175">
                <a:extLst>
                  <a:ext uri="{FF2B5EF4-FFF2-40B4-BE49-F238E27FC236}">
                    <a16:creationId xmlns:a16="http://schemas.microsoft.com/office/drawing/2014/main" id="{A5690650-BF8A-4127-AAFD-80680B14F516}"/>
                  </a:ext>
                </a:extLst>
              </p:cNvPr>
              <p:cNvGrpSpPr/>
              <p:nvPr/>
            </p:nvGrpSpPr>
            <p:grpSpPr>
              <a:xfrm>
                <a:off x="8157029" y="1845318"/>
                <a:ext cx="360000" cy="489668"/>
                <a:chOff x="8157029" y="1845318"/>
                <a:chExt cx="360000" cy="489668"/>
              </a:xfrm>
            </p:grpSpPr>
            <p:grpSp>
              <p:nvGrpSpPr>
                <p:cNvPr id="182" name="Group 181">
                  <a:extLst>
                    <a:ext uri="{FF2B5EF4-FFF2-40B4-BE49-F238E27FC236}">
                      <a16:creationId xmlns:a16="http://schemas.microsoft.com/office/drawing/2014/main" id="{F7599E9E-4261-4F4B-AFC4-CDFF559D4C2C}"/>
                    </a:ext>
                  </a:extLst>
                </p:cNvPr>
                <p:cNvGrpSpPr/>
                <p:nvPr/>
              </p:nvGrpSpPr>
              <p:grpSpPr>
                <a:xfrm>
                  <a:off x="8157029" y="2166939"/>
                  <a:ext cx="360000" cy="168047"/>
                  <a:chOff x="8157029" y="2166939"/>
                  <a:chExt cx="360000" cy="168047"/>
                </a:xfrm>
              </p:grpSpPr>
              <p:cxnSp>
                <p:nvCxnSpPr>
                  <p:cNvPr id="184" name="Straight Connector 183">
                    <a:extLst>
                      <a:ext uri="{FF2B5EF4-FFF2-40B4-BE49-F238E27FC236}">
                        <a16:creationId xmlns:a16="http://schemas.microsoft.com/office/drawing/2014/main" id="{1D768772-7311-4B22-A61A-5BDD865F62C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157029" y="2334986"/>
                    <a:ext cx="360000" cy="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5" name="Straight Connector 184">
                    <a:extLst>
                      <a:ext uri="{FF2B5EF4-FFF2-40B4-BE49-F238E27FC236}">
                        <a16:creationId xmlns:a16="http://schemas.microsoft.com/office/drawing/2014/main" id="{6B039ECA-89D4-40FE-A598-49C0F3FDA9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19512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6" name="Straight Connector 185">
                    <a:extLst>
                      <a:ext uri="{FF2B5EF4-FFF2-40B4-BE49-F238E27FC236}">
                        <a16:creationId xmlns:a16="http://schemas.microsoft.com/office/drawing/2014/main" id="{301562D4-533F-4ECC-8645-F8C5F84F5C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29672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7" name="Straight Connector 186">
                    <a:extLst>
                      <a:ext uri="{FF2B5EF4-FFF2-40B4-BE49-F238E27FC236}">
                        <a16:creationId xmlns:a16="http://schemas.microsoft.com/office/drawing/2014/main" id="{DCD3B624-1EC7-41B6-BA18-1E53203ECD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39197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83" name="TextBox 182">
                  <a:extLst>
                    <a:ext uri="{FF2B5EF4-FFF2-40B4-BE49-F238E27FC236}">
                      <a16:creationId xmlns:a16="http://schemas.microsoft.com/office/drawing/2014/main" id="{CE283320-A996-44BB-AB01-C41AA317F53F}"/>
                    </a:ext>
                  </a:extLst>
                </p:cNvPr>
                <p:cNvSpPr txBox="1"/>
                <p:nvPr/>
              </p:nvSpPr>
              <p:spPr>
                <a:xfrm>
                  <a:off x="8211257" y="1845318"/>
                  <a:ext cx="21421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1</a:t>
                  </a:r>
                </a:p>
              </p:txBody>
            </p:sp>
          </p:grpSp>
          <p:grpSp>
            <p:nvGrpSpPr>
              <p:cNvPr id="177" name="Group 176">
                <a:extLst>
                  <a:ext uri="{FF2B5EF4-FFF2-40B4-BE49-F238E27FC236}">
                    <a16:creationId xmlns:a16="http://schemas.microsoft.com/office/drawing/2014/main" id="{13AEDAFF-E96A-4314-B373-AE89CD46BF3D}"/>
                  </a:ext>
                </a:extLst>
              </p:cNvPr>
              <p:cNvGrpSpPr/>
              <p:nvPr/>
            </p:nvGrpSpPr>
            <p:grpSpPr>
              <a:xfrm rot="10800000">
                <a:off x="8157029" y="2600622"/>
                <a:ext cx="360000" cy="168047"/>
                <a:chOff x="8157029" y="2166939"/>
                <a:chExt cx="360000" cy="168047"/>
              </a:xfrm>
            </p:grpSpPr>
            <p:cxnSp>
              <p:nvCxnSpPr>
                <p:cNvPr id="178" name="Straight Connector 177">
                  <a:extLst>
                    <a:ext uri="{FF2B5EF4-FFF2-40B4-BE49-F238E27FC236}">
                      <a16:creationId xmlns:a16="http://schemas.microsoft.com/office/drawing/2014/main" id="{C0410BB9-DC78-4878-A54E-DB8BB235C9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57029" y="2334986"/>
                  <a:ext cx="360000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Straight Connector 178">
                  <a:extLst>
                    <a:ext uri="{FF2B5EF4-FFF2-40B4-BE49-F238E27FC236}">
                      <a16:creationId xmlns:a16="http://schemas.microsoft.com/office/drawing/2014/main" id="{8A1E8ECA-E281-4C53-A6EC-2ABD4EFA21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19512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Straight Connector 179">
                  <a:extLst>
                    <a:ext uri="{FF2B5EF4-FFF2-40B4-BE49-F238E27FC236}">
                      <a16:creationId xmlns:a16="http://schemas.microsoft.com/office/drawing/2014/main" id="{BC4A9765-F622-4722-BAF4-924B9EBF63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29672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Straight Connector 180">
                  <a:extLst>
                    <a:ext uri="{FF2B5EF4-FFF2-40B4-BE49-F238E27FC236}">
                      <a16:creationId xmlns:a16="http://schemas.microsoft.com/office/drawing/2014/main" id="{B7780565-C14B-45B4-A782-9406C71FF4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39197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89" name="Rectangle 188">
            <a:extLst>
              <a:ext uri="{FF2B5EF4-FFF2-40B4-BE49-F238E27FC236}">
                <a16:creationId xmlns:a16="http://schemas.microsoft.com/office/drawing/2014/main" id="{4F887AD9-334D-4BCC-8873-8836094C8870}"/>
              </a:ext>
            </a:extLst>
          </p:cNvPr>
          <p:cNvSpPr/>
          <p:nvPr/>
        </p:nvSpPr>
        <p:spPr>
          <a:xfrm>
            <a:off x="6543874" y="2490383"/>
            <a:ext cx="2713133" cy="4085289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2A0C4E3E-B558-4B80-9155-C3BD00CAB916}"/>
              </a:ext>
            </a:extLst>
          </p:cNvPr>
          <p:cNvSpPr txBox="1"/>
          <p:nvPr/>
        </p:nvSpPr>
        <p:spPr>
          <a:xfrm>
            <a:off x="6594810" y="2067707"/>
            <a:ext cx="2670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Planetary Gear System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962B9935-F9A0-4A1A-B8E6-54BA7F99F1C9}"/>
              </a:ext>
            </a:extLst>
          </p:cNvPr>
          <p:cNvSpPr txBox="1"/>
          <p:nvPr/>
        </p:nvSpPr>
        <p:spPr>
          <a:xfrm>
            <a:off x="5609745" y="4803669"/>
            <a:ext cx="699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Arm</a:t>
            </a:r>
          </a:p>
        </p:txBody>
      </p:sp>
      <p:cxnSp>
        <p:nvCxnSpPr>
          <p:cNvPr id="194" name="Straight Arrow Connector 193">
            <a:extLst>
              <a:ext uri="{FF2B5EF4-FFF2-40B4-BE49-F238E27FC236}">
                <a16:creationId xmlns:a16="http://schemas.microsoft.com/office/drawing/2014/main" id="{144DCE4D-1EE8-48EC-924E-924881C28205}"/>
              </a:ext>
            </a:extLst>
          </p:cNvPr>
          <p:cNvCxnSpPr/>
          <p:nvPr/>
        </p:nvCxnSpPr>
        <p:spPr>
          <a:xfrm>
            <a:off x="9419771" y="5453356"/>
            <a:ext cx="580572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5" name="TextBox 194">
            <a:extLst>
              <a:ext uri="{FF2B5EF4-FFF2-40B4-BE49-F238E27FC236}">
                <a16:creationId xmlns:a16="http://schemas.microsoft.com/office/drawing/2014/main" id="{9E38DA77-96B7-4DC9-805E-F1B145460033}"/>
              </a:ext>
            </a:extLst>
          </p:cNvPr>
          <p:cNvSpPr txBox="1"/>
          <p:nvPr/>
        </p:nvSpPr>
        <p:spPr>
          <a:xfrm>
            <a:off x="8887845" y="5074692"/>
            <a:ext cx="2004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N: 1 RPM</a:t>
            </a:r>
          </a:p>
        </p:txBody>
      </p:sp>
    </p:spTree>
    <p:extLst>
      <p:ext uri="{BB962C8B-B14F-4D97-AF65-F5344CB8AC3E}">
        <p14:creationId xmlns:p14="http://schemas.microsoft.com/office/powerpoint/2010/main" val="35030723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61ABC0-ED4F-49BF-A8D5-56A6B7758D3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7334" y="1303339"/>
                <a:ext cx="4107564" cy="4660139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/>
                  <a:t>Bearings - Reactions</a:t>
                </a:r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𝑎𝑥𝑖𝑎𝑙</m:t>
                              </m:r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 3−4−10 </m:t>
                              </m:r>
                              <m:r>
                                <a:rPr lang="es-ES" sz="2000" i="1">
                                  <a:latin typeface="Cambria Math" panose="02040503050406030204" pitchFamily="18" charset="0"/>
                                </a:rPr>
                                <m:t>𝐺𝑟𝑜𝑢𝑝</m:t>
                              </m:r>
                            </m:sub>
                          </m:sSub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=19,62 </m:t>
                          </m:r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s-ES" sz="2000" i="1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61ABC0-ED4F-49BF-A8D5-56A6B7758D3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1303339"/>
                <a:ext cx="4107564" cy="4660139"/>
              </a:xfrm>
              <a:blipFill>
                <a:blip r:embed="rId2"/>
                <a:stretch>
                  <a:fillRect l="-593" t="-9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8" name="Group 137">
            <a:extLst>
              <a:ext uri="{FF2B5EF4-FFF2-40B4-BE49-F238E27FC236}">
                <a16:creationId xmlns:a16="http://schemas.microsoft.com/office/drawing/2014/main" id="{818C7714-F571-44D2-BEB3-ABE25E3D7EEF}"/>
              </a:ext>
            </a:extLst>
          </p:cNvPr>
          <p:cNvGrpSpPr/>
          <p:nvPr/>
        </p:nvGrpSpPr>
        <p:grpSpPr>
          <a:xfrm>
            <a:off x="6675934" y="1930400"/>
            <a:ext cx="3925834" cy="3577565"/>
            <a:chOff x="6226691" y="2896507"/>
            <a:chExt cx="3925834" cy="3577565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90EC6780-43A6-47E6-86C8-72D42EFB25B1}"/>
                </a:ext>
              </a:extLst>
            </p:cNvPr>
            <p:cNvGrpSpPr/>
            <p:nvPr/>
          </p:nvGrpSpPr>
          <p:grpSpPr>
            <a:xfrm>
              <a:off x="7627333" y="2896507"/>
              <a:ext cx="2525192" cy="1686320"/>
              <a:chOff x="7218124" y="2304143"/>
              <a:chExt cx="2525192" cy="1686320"/>
            </a:xfrm>
          </p:grpSpPr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0425265D-2C47-40EE-BED4-558D54A0FC39}"/>
                  </a:ext>
                </a:extLst>
              </p:cNvPr>
              <p:cNvGrpSpPr/>
              <p:nvPr/>
            </p:nvGrpSpPr>
            <p:grpSpPr>
              <a:xfrm>
                <a:off x="7218124" y="2304143"/>
                <a:ext cx="1198352" cy="1686320"/>
                <a:chOff x="5034280" y="3507110"/>
                <a:chExt cx="1198352" cy="1609177"/>
              </a:xfrm>
            </p:grpSpPr>
            <p:grpSp>
              <p:nvGrpSpPr>
                <p:cNvPr id="84" name="Group 83">
                  <a:extLst>
                    <a:ext uri="{FF2B5EF4-FFF2-40B4-BE49-F238E27FC236}">
                      <a16:creationId xmlns:a16="http://schemas.microsoft.com/office/drawing/2014/main" id="{68E05BA0-520E-4BE8-A3C4-A0E64D88C9C9}"/>
                    </a:ext>
                  </a:extLst>
                </p:cNvPr>
                <p:cNvGrpSpPr/>
                <p:nvPr/>
              </p:nvGrpSpPr>
              <p:grpSpPr>
                <a:xfrm>
                  <a:off x="5034280" y="3507110"/>
                  <a:ext cx="419100" cy="1609177"/>
                  <a:chOff x="6050280" y="2901863"/>
                  <a:chExt cx="419100" cy="1609177"/>
                </a:xfrm>
              </p:grpSpPr>
              <p:cxnSp>
                <p:nvCxnSpPr>
                  <p:cNvPr id="86" name="Straight Connector 85">
                    <a:extLst>
                      <a:ext uri="{FF2B5EF4-FFF2-40B4-BE49-F238E27FC236}">
                        <a16:creationId xmlns:a16="http://schemas.microsoft.com/office/drawing/2014/main" id="{958BDB6F-3AEE-4024-9FCB-BC013CE4D7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273800" y="2901863"/>
                    <a:ext cx="0" cy="160713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Straight Connector 86">
                    <a:extLst>
                      <a:ext uri="{FF2B5EF4-FFF2-40B4-BE49-F238E27FC236}">
                        <a16:creationId xmlns:a16="http://schemas.microsoft.com/office/drawing/2014/main" id="{F0390F68-4B42-4874-8AA8-6CA7E7D4EF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2902688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Straight Connector 87">
                    <a:extLst>
                      <a:ext uri="{FF2B5EF4-FFF2-40B4-BE49-F238E27FC236}">
                        <a16:creationId xmlns:a16="http://schemas.microsoft.com/office/drawing/2014/main" id="{0BA1E1C4-BADF-44DF-9E22-DA4442FFB2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4511040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5" name="TextBox 84">
                  <a:extLst>
                    <a:ext uri="{FF2B5EF4-FFF2-40B4-BE49-F238E27FC236}">
                      <a16:creationId xmlns:a16="http://schemas.microsoft.com/office/drawing/2014/main" id="{56509B31-FB98-4FDE-9501-0E5BEEE7A42D}"/>
                    </a:ext>
                  </a:extLst>
                </p:cNvPr>
                <p:cNvSpPr txBox="1"/>
                <p:nvPr/>
              </p:nvSpPr>
              <p:spPr>
                <a:xfrm>
                  <a:off x="5257800" y="4762727"/>
                  <a:ext cx="974832" cy="3524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/>
                    <a:t>3 z: 21</a:t>
                  </a:r>
                </a:p>
              </p:txBody>
            </p:sp>
          </p:grp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189DD412-0341-4939-82E1-55F50C1549EF}"/>
                  </a:ext>
                </a:extLst>
              </p:cNvPr>
              <p:cNvGrpSpPr/>
              <p:nvPr/>
            </p:nvGrpSpPr>
            <p:grpSpPr>
              <a:xfrm>
                <a:off x="8527855" y="2580348"/>
                <a:ext cx="1215461" cy="1133913"/>
                <a:chOff x="5034280" y="4034247"/>
                <a:chExt cx="1215461" cy="1082040"/>
              </a:xfrm>
            </p:grpSpPr>
            <p:grpSp>
              <p:nvGrpSpPr>
                <p:cNvPr id="79" name="Group 78">
                  <a:extLst>
                    <a:ext uri="{FF2B5EF4-FFF2-40B4-BE49-F238E27FC236}">
                      <a16:creationId xmlns:a16="http://schemas.microsoft.com/office/drawing/2014/main" id="{A7026F22-3654-42BB-AB39-236A9F9F8103}"/>
                    </a:ext>
                  </a:extLst>
                </p:cNvPr>
                <p:cNvGrpSpPr/>
                <p:nvPr/>
              </p:nvGrpSpPr>
              <p:grpSpPr>
                <a:xfrm>
                  <a:off x="5034280" y="4034247"/>
                  <a:ext cx="419100" cy="1082040"/>
                  <a:chOff x="6050280" y="3429000"/>
                  <a:chExt cx="419100" cy="1082040"/>
                </a:xfrm>
              </p:grpSpPr>
              <p:cxnSp>
                <p:nvCxnSpPr>
                  <p:cNvPr id="81" name="Straight Connector 80">
                    <a:extLst>
                      <a:ext uri="{FF2B5EF4-FFF2-40B4-BE49-F238E27FC236}">
                        <a16:creationId xmlns:a16="http://schemas.microsoft.com/office/drawing/2014/main" id="{9342E86E-DB22-4419-B80A-3841F037F6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273800" y="3429000"/>
                    <a:ext cx="0" cy="108000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Straight Connector 81">
                    <a:extLst>
                      <a:ext uri="{FF2B5EF4-FFF2-40B4-BE49-F238E27FC236}">
                        <a16:creationId xmlns:a16="http://schemas.microsoft.com/office/drawing/2014/main" id="{C09FD94C-4C9A-41B9-805D-B98B8A16991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3429000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Straight Connector 82">
                    <a:extLst>
                      <a:ext uri="{FF2B5EF4-FFF2-40B4-BE49-F238E27FC236}">
                        <a16:creationId xmlns:a16="http://schemas.microsoft.com/office/drawing/2014/main" id="{BA4C373B-9AB1-4561-8B9D-3397F14671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4511040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1E68CEC1-5635-483B-AB3B-0B35AFF4B77F}"/>
                    </a:ext>
                  </a:extLst>
                </p:cNvPr>
                <p:cNvSpPr txBox="1"/>
                <p:nvPr/>
              </p:nvSpPr>
              <p:spPr>
                <a:xfrm>
                  <a:off x="5257800" y="4762727"/>
                  <a:ext cx="991941" cy="3524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/>
                    <a:t>4 z: 15</a:t>
                  </a:r>
                </a:p>
              </p:txBody>
            </p:sp>
          </p:grp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3C7BB8B2-C112-4C4A-A99C-1EB18517C5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52347" y="3147300"/>
                <a:ext cx="131162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D98B713A-32C2-41B1-B90D-74545F3496C7}"/>
                </a:ext>
              </a:extLst>
            </p:cNvPr>
            <p:cNvGrpSpPr/>
            <p:nvPr/>
          </p:nvGrpSpPr>
          <p:grpSpPr>
            <a:xfrm>
              <a:off x="6226691" y="3406113"/>
              <a:ext cx="1478283" cy="3067959"/>
              <a:chOff x="5817482" y="2813749"/>
              <a:chExt cx="1478283" cy="3067959"/>
            </a:xfrm>
          </p:grpSpPr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3C1502A9-79C3-4E1A-B1EF-841CC3B66F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17482" y="2863389"/>
                <a:ext cx="41910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0BA62369-5B87-4F65-9AAA-9E8968F52F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41092" y="2863389"/>
                <a:ext cx="0" cy="163604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B99877E2-A9A1-4CF2-89F7-4A1A2A4FF3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33837" y="5062306"/>
                <a:ext cx="0" cy="511183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6746B4D1-2AFD-4DAD-8112-E7428CCC2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55515" y="4496246"/>
                <a:ext cx="699602" cy="3183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66AFA5C9-2A33-4847-A129-8402B0FDDD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62797" y="3171667"/>
                <a:ext cx="0" cy="131400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BEF2B324-7C48-4659-8804-1EAD325AF83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764444" y="3157153"/>
                <a:ext cx="531321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12AA5370-85AC-4639-A81E-50DDA33220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33837" y="5068593"/>
                <a:ext cx="699602" cy="3183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C4B22CC5-80D7-4496-B588-8DFE55F6DA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62467" y="5069118"/>
                <a:ext cx="0" cy="81259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20F3627A-DBD6-4362-A726-834278A8A81E}"/>
                  </a:ext>
                </a:extLst>
              </p:cNvPr>
              <p:cNvSpPr txBox="1"/>
              <p:nvPr/>
            </p:nvSpPr>
            <p:spPr>
              <a:xfrm>
                <a:off x="6029221" y="2813749"/>
                <a:ext cx="1089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10 z: 18</a:t>
                </a:r>
              </a:p>
            </p:txBody>
          </p:sp>
        </p:grpSp>
      </p:grp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3FAB39E-537E-4340-8C5C-0CEBF5EB04B5}"/>
              </a:ext>
            </a:extLst>
          </p:cNvPr>
          <p:cNvCxnSpPr>
            <a:cxnSpLocks/>
          </p:cNvCxnSpPr>
          <p:nvPr/>
        </p:nvCxnSpPr>
        <p:spPr>
          <a:xfrm flipH="1">
            <a:off x="6908800" y="2146300"/>
            <a:ext cx="0" cy="216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2DE4DC39-6934-4DD1-97ED-C4E40ADE8800}"/>
              </a:ext>
            </a:extLst>
          </p:cNvPr>
          <p:cNvCxnSpPr>
            <a:cxnSpLocks/>
          </p:cNvCxnSpPr>
          <p:nvPr/>
        </p:nvCxnSpPr>
        <p:spPr>
          <a:xfrm flipH="1">
            <a:off x="8412399" y="2698792"/>
            <a:ext cx="4824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7B0FAA7E-7FDE-47F0-A0E1-45D59A737C1F}"/>
              </a:ext>
            </a:extLst>
          </p:cNvPr>
          <p:cNvCxnSpPr/>
          <p:nvPr/>
        </p:nvCxnSpPr>
        <p:spPr>
          <a:xfrm>
            <a:off x="9833348" y="2809338"/>
            <a:ext cx="4826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111496BA-5194-4C71-8AE6-A262698BA97A}"/>
              </a:ext>
            </a:extLst>
          </p:cNvPr>
          <p:cNvCxnSpPr/>
          <p:nvPr/>
        </p:nvCxnSpPr>
        <p:spPr>
          <a:xfrm>
            <a:off x="6057900" y="4368800"/>
            <a:ext cx="48260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FC8C3E82-F997-429E-996B-A6A2EC96DB04}"/>
              </a:ext>
            </a:extLst>
          </p:cNvPr>
          <p:cNvSpPr txBox="1"/>
          <p:nvPr/>
        </p:nvSpPr>
        <p:spPr>
          <a:xfrm>
            <a:off x="6534293" y="5848178"/>
            <a:ext cx="4819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axial force is compensated by the friction between gears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71107C-45B5-4CA5-813E-E080CCF6D703}"/>
              </a:ext>
            </a:extLst>
          </p:cNvPr>
          <p:cNvSpPr/>
          <p:nvPr/>
        </p:nvSpPr>
        <p:spPr>
          <a:xfrm>
            <a:off x="6884630" y="1883928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257,14 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20B1F13-F57A-4888-904A-627172118389}"/>
              </a:ext>
            </a:extLst>
          </p:cNvPr>
          <p:cNvSpPr/>
          <p:nvPr/>
        </p:nvSpPr>
        <p:spPr>
          <a:xfrm>
            <a:off x="5560348" y="2403158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241,64 N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28296C62-FB56-4867-9D1F-A6B5EE392720}"/>
              </a:ext>
            </a:extLst>
          </p:cNvPr>
          <p:cNvSpPr/>
          <p:nvPr/>
        </p:nvSpPr>
        <p:spPr>
          <a:xfrm>
            <a:off x="8284401" y="2328391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653,13 N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4669B208-FD8E-4302-9376-7D4CC8E9B809}"/>
              </a:ext>
            </a:extLst>
          </p:cNvPr>
          <p:cNvSpPr/>
          <p:nvPr/>
        </p:nvSpPr>
        <p:spPr>
          <a:xfrm>
            <a:off x="9833348" y="2428592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914,40 N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E1480ECC-6A01-4F2D-AAF4-758B434B2C54}"/>
              </a:ext>
            </a:extLst>
          </p:cNvPr>
          <p:cNvCxnSpPr>
            <a:cxnSpLocks/>
          </p:cNvCxnSpPr>
          <p:nvPr/>
        </p:nvCxnSpPr>
        <p:spPr>
          <a:xfrm flipV="1">
            <a:off x="8310799" y="3723307"/>
            <a:ext cx="0" cy="2160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E2C7AC63-BD41-4966-A8CC-0C40A5E753B7}"/>
              </a:ext>
            </a:extLst>
          </p:cNvPr>
          <p:cNvCxnSpPr>
            <a:cxnSpLocks/>
          </p:cNvCxnSpPr>
          <p:nvPr/>
        </p:nvCxnSpPr>
        <p:spPr>
          <a:xfrm flipV="1">
            <a:off x="9627422" y="3398581"/>
            <a:ext cx="0" cy="2160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C9B10438-5A7E-45DB-AB2C-DD0E30756DCC}"/>
              </a:ext>
            </a:extLst>
          </p:cNvPr>
          <p:cNvCxnSpPr>
            <a:cxnSpLocks/>
          </p:cNvCxnSpPr>
          <p:nvPr/>
        </p:nvCxnSpPr>
        <p:spPr>
          <a:xfrm flipH="1">
            <a:off x="6097632" y="2362300"/>
            <a:ext cx="4824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C696EFA-7605-4DE6-8B0D-C3C12293CA0E}"/>
              </a:ext>
            </a:extLst>
          </p:cNvPr>
          <p:cNvSpPr/>
          <p:nvPr/>
        </p:nvSpPr>
        <p:spPr>
          <a:xfrm>
            <a:off x="5621262" y="3958611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19,62 N</a:t>
            </a:r>
          </a:p>
        </p:txBody>
      </p:sp>
    </p:spTree>
    <p:extLst>
      <p:ext uri="{BB962C8B-B14F-4D97-AF65-F5344CB8AC3E}">
        <p14:creationId xmlns:p14="http://schemas.microsoft.com/office/powerpoint/2010/main" val="32869504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6536266" cy="4660139"/>
          </a:xfrm>
        </p:spPr>
        <p:txBody>
          <a:bodyPr>
            <a:normAutofit/>
          </a:bodyPr>
          <a:lstStyle/>
          <a:p>
            <a:r>
              <a:rPr lang="en-US" sz="2000" dirty="0"/>
              <a:t>Hysteresis at shaft 5</a:t>
            </a:r>
          </a:p>
          <a:p>
            <a:pPr marL="0" indent="0" algn="just">
              <a:buNone/>
            </a:pPr>
            <a:r>
              <a:rPr lang="en-US" sz="2000" dirty="0"/>
              <a:t>The three 3-4 shaft compensates its radial forces, so the radial force at shaft 5 will be caused by the gear 10 and the gear 6.</a:t>
            </a: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9C67749C-C2B7-4B08-A1E7-4848EC345D7A}"/>
              </a:ext>
            </a:extLst>
          </p:cNvPr>
          <p:cNvGrpSpPr/>
          <p:nvPr/>
        </p:nvGrpSpPr>
        <p:grpSpPr>
          <a:xfrm>
            <a:off x="3043359" y="2540907"/>
            <a:ext cx="5718427" cy="3577565"/>
            <a:chOff x="3538659" y="2998107"/>
            <a:chExt cx="5718427" cy="3577565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D78DC0FA-80F1-46AE-8E88-24D9C2381122}"/>
                </a:ext>
              </a:extLst>
            </p:cNvPr>
            <p:cNvGrpSpPr/>
            <p:nvPr/>
          </p:nvGrpSpPr>
          <p:grpSpPr>
            <a:xfrm>
              <a:off x="3538659" y="4601934"/>
              <a:ext cx="4441100" cy="1686319"/>
              <a:chOff x="4024889" y="3907970"/>
              <a:chExt cx="4441100" cy="1686319"/>
            </a:xfrm>
          </p:grpSpPr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id="{42C932BD-32D8-47EC-BE3E-FBBD4CE4F876}"/>
                  </a:ext>
                </a:extLst>
              </p:cNvPr>
              <p:cNvGrpSpPr/>
              <p:nvPr/>
            </p:nvGrpSpPr>
            <p:grpSpPr>
              <a:xfrm>
                <a:off x="4525724" y="3907970"/>
                <a:ext cx="1080899" cy="1686319"/>
                <a:chOff x="5034280" y="3507111"/>
                <a:chExt cx="1080899" cy="1609176"/>
              </a:xfrm>
            </p:grpSpPr>
            <p:grpSp>
              <p:nvGrpSpPr>
                <p:cNvPr id="133" name="Group 132">
                  <a:extLst>
                    <a:ext uri="{FF2B5EF4-FFF2-40B4-BE49-F238E27FC236}">
                      <a16:creationId xmlns:a16="http://schemas.microsoft.com/office/drawing/2014/main" id="{03652AB8-FDDF-4FA3-A06A-5EACA625876E}"/>
                    </a:ext>
                  </a:extLst>
                </p:cNvPr>
                <p:cNvGrpSpPr/>
                <p:nvPr/>
              </p:nvGrpSpPr>
              <p:grpSpPr>
                <a:xfrm>
                  <a:off x="5034280" y="3507111"/>
                  <a:ext cx="419100" cy="1609176"/>
                  <a:chOff x="6050280" y="2901864"/>
                  <a:chExt cx="419100" cy="1609176"/>
                </a:xfrm>
              </p:grpSpPr>
              <p:cxnSp>
                <p:nvCxnSpPr>
                  <p:cNvPr id="135" name="Straight Connector 134">
                    <a:extLst>
                      <a:ext uri="{FF2B5EF4-FFF2-40B4-BE49-F238E27FC236}">
                        <a16:creationId xmlns:a16="http://schemas.microsoft.com/office/drawing/2014/main" id="{5DF1ABE4-AE38-401C-9BFA-F49932B9C3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273800" y="2901864"/>
                    <a:ext cx="0" cy="1607135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6" name="Straight Connector 135">
                    <a:extLst>
                      <a:ext uri="{FF2B5EF4-FFF2-40B4-BE49-F238E27FC236}">
                        <a16:creationId xmlns:a16="http://schemas.microsoft.com/office/drawing/2014/main" id="{C40FDAB2-E7DC-464C-BDEC-81F951AF44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2902692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7" name="Straight Connector 136">
                    <a:extLst>
                      <a:ext uri="{FF2B5EF4-FFF2-40B4-BE49-F238E27FC236}">
                        <a16:creationId xmlns:a16="http://schemas.microsoft.com/office/drawing/2014/main" id="{67E2B910-E74E-49B3-A985-10BDA7835F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4511040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4" name="TextBox 133">
                  <a:extLst>
                    <a:ext uri="{FF2B5EF4-FFF2-40B4-BE49-F238E27FC236}">
                      <a16:creationId xmlns:a16="http://schemas.microsoft.com/office/drawing/2014/main" id="{68D228D9-105B-4371-8674-15B0853B8AF2}"/>
                    </a:ext>
                  </a:extLst>
                </p:cNvPr>
                <p:cNvSpPr txBox="1"/>
                <p:nvPr/>
              </p:nvSpPr>
              <p:spPr>
                <a:xfrm>
                  <a:off x="5257800" y="4762727"/>
                  <a:ext cx="857379" cy="3524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/>
                    <a:t>6 z:16</a:t>
                  </a:r>
                </a:p>
              </p:txBody>
            </p:sp>
          </p:grpSp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id="{6DD07D9E-9405-45CB-B374-1EF710CEFCC8}"/>
                  </a:ext>
                </a:extLst>
              </p:cNvPr>
              <p:cNvGrpSpPr/>
              <p:nvPr/>
            </p:nvGrpSpPr>
            <p:grpSpPr>
              <a:xfrm>
                <a:off x="7228827" y="4184175"/>
                <a:ext cx="1237162" cy="1133913"/>
                <a:chOff x="5034280" y="4034247"/>
                <a:chExt cx="1237162" cy="1082040"/>
              </a:xfrm>
            </p:grpSpPr>
            <p:grpSp>
              <p:nvGrpSpPr>
                <p:cNvPr id="128" name="Group 127">
                  <a:extLst>
                    <a:ext uri="{FF2B5EF4-FFF2-40B4-BE49-F238E27FC236}">
                      <a16:creationId xmlns:a16="http://schemas.microsoft.com/office/drawing/2014/main" id="{1A62E358-16C2-42EA-BF00-E01C2CA062C6}"/>
                    </a:ext>
                  </a:extLst>
                </p:cNvPr>
                <p:cNvGrpSpPr/>
                <p:nvPr/>
              </p:nvGrpSpPr>
              <p:grpSpPr>
                <a:xfrm>
                  <a:off x="5034280" y="4034247"/>
                  <a:ext cx="419100" cy="1082040"/>
                  <a:chOff x="6050280" y="3429000"/>
                  <a:chExt cx="419100" cy="1082040"/>
                </a:xfrm>
              </p:grpSpPr>
              <p:cxnSp>
                <p:nvCxnSpPr>
                  <p:cNvPr id="130" name="Straight Connector 129">
                    <a:extLst>
                      <a:ext uri="{FF2B5EF4-FFF2-40B4-BE49-F238E27FC236}">
                        <a16:creationId xmlns:a16="http://schemas.microsoft.com/office/drawing/2014/main" id="{E861F135-3F03-4D25-93E3-B46B36334A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273800" y="3429000"/>
                    <a:ext cx="0" cy="108000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1" name="Straight Connector 130">
                    <a:extLst>
                      <a:ext uri="{FF2B5EF4-FFF2-40B4-BE49-F238E27FC236}">
                        <a16:creationId xmlns:a16="http://schemas.microsoft.com/office/drawing/2014/main" id="{4B30CAED-ACD0-402A-9CA6-AEE5B710D9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3429000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Straight Connector 131">
                    <a:extLst>
                      <a:ext uri="{FF2B5EF4-FFF2-40B4-BE49-F238E27FC236}">
                        <a16:creationId xmlns:a16="http://schemas.microsoft.com/office/drawing/2014/main" id="{9B8E53B3-B778-4DEF-9640-1A849B635F0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4511040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9" name="TextBox 128">
                  <a:extLst>
                    <a:ext uri="{FF2B5EF4-FFF2-40B4-BE49-F238E27FC236}">
                      <a16:creationId xmlns:a16="http://schemas.microsoft.com/office/drawing/2014/main" id="{5A27D874-D7EF-4F8C-81D9-EF404F13C35F}"/>
                    </a:ext>
                  </a:extLst>
                </p:cNvPr>
                <p:cNvSpPr txBox="1"/>
                <p:nvPr/>
              </p:nvSpPr>
              <p:spPr>
                <a:xfrm>
                  <a:off x="5257800" y="4762727"/>
                  <a:ext cx="1013642" cy="3524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/>
                    <a:t>2 z: 15</a:t>
                  </a:r>
                </a:p>
              </p:txBody>
            </p:sp>
          </p:grp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76B34124-1522-4BA6-BB96-CE7243E166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24889" y="4759392"/>
                <a:ext cx="342745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E084AD19-CA0E-4CC9-8D9A-0BCB6C3CB0CD}"/>
                </a:ext>
              </a:extLst>
            </p:cNvPr>
            <p:cNvGrpSpPr/>
            <p:nvPr/>
          </p:nvGrpSpPr>
          <p:grpSpPr>
            <a:xfrm>
              <a:off x="8045436" y="4601934"/>
              <a:ext cx="1211646" cy="1686320"/>
              <a:chOff x="8531666" y="3907970"/>
              <a:chExt cx="1211646" cy="1686320"/>
            </a:xfrm>
          </p:grpSpPr>
          <p:grpSp>
            <p:nvGrpSpPr>
              <p:cNvPr id="118" name="Group 117">
                <a:extLst>
                  <a:ext uri="{FF2B5EF4-FFF2-40B4-BE49-F238E27FC236}">
                    <a16:creationId xmlns:a16="http://schemas.microsoft.com/office/drawing/2014/main" id="{FCBD1BEE-213A-4E9C-B2BD-D78235C560A9}"/>
                  </a:ext>
                </a:extLst>
              </p:cNvPr>
              <p:cNvGrpSpPr/>
              <p:nvPr/>
            </p:nvGrpSpPr>
            <p:grpSpPr>
              <a:xfrm>
                <a:off x="8531666" y="3907970"/>
                <a:ext cx="1211646" cy="1686320"/>
                <a:chOff x="5034280" y="3507110"/>
                <a:chExt cx="1211646" cy="1609177"/>
              </a:xfrm>
            </p:grpSpPr>
            <p:grpSp>
              <p:nvGrpSpPr>
                <p:cNvPr id="120" name="Group 119">
                  <a:extLst>
                    <a:ext uri="{FF2B5EF4-FFF2-40B4-BE49-F238E27FC236}">
                      <a16:creationId xmlns:a16="http://schemas.microsoft.com/office/drawing/2014/main" id="{73499A98-C7A2-423D-BF16-CC74F4292375}"/>
                    </a:ext>
                  </a:extLst>
                </p:cNvPr>
                <p:cNvGrpSpPr/>
                <p:nvPr/>
              </p:nvGrpSpPr>
              <p:grpSpPr>
                <a:xfrm>
                  <a:off x="5034280" y="3507110"/>
                  <a:ext cx="419100" cy="1609177"/>
                  <a:chOff x="6050280" y="2901863"/>
                  <a:chExt cx="419100" cy="1609177"/>
                </a:xfrm>
              </p:grpSpPr>
              <p:cxnSp>
                <p:nvCxnSpPr>
                  <p:cNvPr id="122" name="Straight Connector 121">
                    <a:extLst>
                      <a:ext uri="{FF2B5EF4-FFF2-40B4-BE49-F238E27FC236}">
                        <a16:creationId xmlns:a16="http://schemas.microsoft.com/office/drawing/2014/main" id="{16585A32-DF60-4486-9779-EA42FF7E69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273800" y="2901863"/>
                    <a:ext cx="0" cy="160713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Straight Connector 122">
                    <a:extLst>
                      <a:ext uri="{FF2B5EF4-FFF2-40B4-BE49-F238E27FC236}">
                        <a16:creationId xmlns:a16="http://schemas.microsoft.com/office/drawing/2014/main" id="{EB9BF746-B744-4B65-8736-1FAB6A296E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2902688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Straight Connector 123">
                    <a:extLst>
                      <a:ext uri="{FF2B5EF4-FFF2-40B4-BE49-F238E27FC236}">
                        <a16:creationId xmlns:a16="http://schemas.microsoft.com/office/drawing/2014/main" id="{4F249866-FB01-4A99-9287-B29E410EEC4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4511040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1" name="TextBox 120">
                  <a:extLst>
                    <a:ext uri="{FF2B5EF4-FFF2-40B4-BE49-F238E27FC236}">
                      <a16:creationId xmlns:a16="http://schemas.microsoft.com/office/drawing/2014/main" id="{7E5E1861-10E1-409A-94D0-F1D534E7F698}"/>
                    </a:ext>
                  </a:extLst>
                </p:cNvPr>
                <p:cNvSpPr txBox="1"/>
                <p:nvPr/>
              </p:nvSpPr>
              <p:spPr>
                <a:xfrm>
                  <a:off x="5257800" y="4762727"/>
                  <a:ext cx="988126" cy="3524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/>
                    <a:t>5 z: 21</a:t>
                  </a:r>
                </a:p>
              </p:txBody>
            </p:sp>
          </p:grp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51568709-AEF8-4C07-8D1C-8329BBD603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44860" y="4766651"/>
                <a:ext cx="720000" cy="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0E297944-5FB0-4F88-90D0-B01675F52D73}"/>
                </a:ext>
              </a:extLst>
            </p:cNvPr>
            <p:cNvGrpSpPr/>
            <p:nvPr/>
          </p:nvGrpSpPr>
          <p:grpSpPr>
            <a:xfrm>
              <a:off x="6731894" y="2998107"/>
              <a:ext cx="2525192" cy="1686320"/>
              <a:chOff x="7218124" y="2304143"/>
              <a:chExt cx="2525192" cy="1686320"/>
            </a:xfrm>
          </p:grpSpPr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3D525EAA-BF4F-41E3-BCC0-AEE414E51D88}"/>
                  </a:ext>
                </a:extLst>
              </p:cNvPr>
              <p:cNvGrpSpPr/>
              <p:nvPr/>
            </p:nvGrpSpPr>
            <p:grpSpPr>
              <a:xfrm>
                <a:off x="7218124" y="2304143"/>
                <a:ext cx="1198352" cy="1686320"/>
                <a:chOff x="5034280" y="3507110"/>
                <a:chExt cx="1198352" cy="1609177"/>
              </a:xfrm>
            </p:grpSpPr>
            <p:grpSp>
              <p:nvGrpSpPr>
                <p:cNvPr id="84" name="Group 83">
                  <a:extLst>
                    <a:ext uri="{FF2B5EF4-FFF2-40B4-BE49-F238E27FC236}">
                      <a16:creationId xmlns:a16="http://schemas.microsoft.com/office/drawing/2014/main" id="{26995C98-C495-4543-81FE-1D648A50505F}"/>
                    </a:ext>
                  </a:extLst>
                </p:cNvPr>
                <p:cNvGrpSpPr/>
                <p:nvPr/>
              </p:nvGrpSpPr>
              <p:grpSpPr>
                <a:xfrm>
                  <a:off x="5034280" y="3507110"/>
                  <a:ext cx="419100" cy="1609177"/>
                  <a:chOff x="6050280" y="2901863"/>
                  <a:chExt cx="419100" cy="1609177"/>
                </a:xfrm>
              </p:grpSpPr>
              <p:cxnSp>
                <p:nvCxnSpPr>
                  <p:cNvPr id="86" name="Straight Connector 85">
                    <a:extLst>
                      <a:ext uri="{FF2B5EF4-FFF2-40B4-BE49-F238E27FC236}">
                        <a16:creationId xmlns:a16="http://schemas.microsoft.com/office/drawing/2014/main" id="{23E14438-AF85-4BEC-9645-A94A67EDA6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273800" y="2901863"/>
                    <a:ext cx="0" cy="1607136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Straight Connector 86">
                    <a:extLst>
                      <a:ext uri="{FF2B5EF4-FFF2-40B4-BE49-F238E27FC236}">
                        <a16:creationId xmlns:a16="http://schemas.microsoft.com/office/drawing/2014/main" id="{BB569F0D-300A-47A6-8DD6-E81AFC6FCF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2902688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Straight Connector 87">
                    <a:extLst>
                      <a:ext uri="{FF2B5EF4-FFF2-40B4-BE49-F238E27FC236}">
                        <a16:creationId xmlns:a16="http://schemas.microsoft.com/office/drawing/2014/main" id="{F93C0D06-5B06-4DAD-8405-C1040B0684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4511040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5" name="TextBox 84">
                  <a:extLst>
                    <a:ext uri="{FF2B5EF4-FFF2-40B4-BE49-F238E27FC236}">
                      <a16:creationId xmlns:a16="http://schemas.microsoft.com/office/drawing/2014/main" id="{6F85F173-334A-4E23-8A3D-EC2FC3F4D398}"/>
                    </a:ext>
                  </a:extLst>
                </p:cNvPr>
                <p:cNvSpPr txBox="1"/>
                <p:nvPr/>
              </p:nvSpPr>
              <p:spPr>
                <a:xfrm>
                  <a:off x="5257800" y="4762727"/>
                  <a:ext cx="974832" cy="3524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/>
                    <a:t>3 z: 21</a:t>
                  </a:r>
                </a:p>
              </p:txBody>
            </p:sp>
          </p:grp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F836535A-9449-4CCF-BC8A-E46722B5376A}"/>
                  </a:ext>
                </a:extLst>
              </p:cNvPr>
              <p:cNvGrpSpPr/>
              <p:nvPr/>
            </p:nvGrpSpPr>
            <p:grpSpPr>
              <a:xfrm>
                <a:off x="8527855" y="2580348"/>
                <a:ext cx="1215461" cy="1133913"/>
                <a:chOff x="5034280" y="4034247"/>
                <a:chExt cx="1215461" cy="1082040"/>
              </a:xfrm>
            </p:grpSpPr>
            <p:grpSp>
              <p:nvGrpSpPr>
                <p:cNvPr id="79" name="Group 78">
                  <a:extLst>
                    <a:ext uri="{FF2B5EF4-FFF2-40B4-BE49-F238E27FC236}">
                      <a16:creationId xmlns:a16="http://schemas.microsoft.com/office/drawing/2014/main" id="{267C5D06-E932-4E8D-B991-130417E95F50}"/>
                    </a:ext>
                  </a:extLst>
                </p:cNvPr>
                <p:cNvGrpSpPr/>
                <p:nvPr/>
              </p:nvGrpSpPr>
              <p:grpSpPr>
                <a:xfrm>
                  <a:off x="5034280" y="4034247"/>
                  <a:ext cx="419100" cy="1082040"/>
                  <a:chOff x="6050280" y="3429000"/>
                  <a:chExt cx="419100" cy="1082040"/>
                </a:xfrm>
              </p:grpSpPr>
              <p:cxnSp>
                <p:nvCxnSpPr>
                  <p:cNvPr id="81" name="Straight Connector 80">
                    <a:extLst>
                      <a:ext uri="{FF2B5EF4-FFF2-40B4-BE49-F238E27FC236}">
                        <a16:creationId xmlns:a16="http://schemas.microsoft.com/office/drawing/2014/main" id="{1CD35C51-E786-4A7D-827B-A14E0EDC33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273800" y="3429000"/>
                    <a:ext cx="0" cy="108000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Straight Connector 81">
                    <a:extLst>
                      <a:ext uri="{FF2B5EF4-FFF2-40B4-BE49-F238E27FC236}">
                        <a16:creationId xmlns:a16="http://schemas.microsoft.com/office/drawing/2014/main" id="{1FB4D5B6-66B3-4A26-9FCD-6307384747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3429000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Straight Connector 82">
                    <a:extLst>
                      <a:ext uri="{FF2B5EF4-FFF2-40B4-BE49-F238E27FC236}">
                        <a16:creationId xmlns:a16="http://schemas.microsoft.com/office/drawing/2014/main" id="{69C081FA-6030-483E-8FD8-28F96FCAE31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50280" y="4511040"/>
                    <a:ext cx="41910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0AA02940-3822-4A05-81E4-B6A5C1D44B72}"/>
                    </a:ext>
                  </a:extLst>
                </p:cNvPr>
                <p:cNvSpPr txBox="1"/>
                <p:nvPr/>
              </p:nvSpPr>
              <p:spPr>
                <a:xfrm>
                  <a:off x="5257800" y="4762727"/>
                  <a:ext cx="991941" cy="3524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/>
                    <a:t>4 z: 15</a:t>
                  </a:r>
                </a:p>
              </p:txBody>
            </p:sp>
          </p:grp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13DECDC0-B2DB-4AF1-8348-9BD65FDE47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52347" y="3147300"/>
                <a:ext cx="131162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14CB16D8-D2A6-4138-8D2F-338442941EF4}"/>
                </a:ext>
              </a:extLst>
            </p:cNvPr>
            <p:cNvGrpSpPr/>
            <p:nvPr/>
          </p:nvGrpSpPr>
          <p:grpSpPr>
            <a:xfrm>
              <a:off x="5331252" y="3507713"/>
              <a:ext cx="1478283" cy="3067959"/>
              <a:chOff x="5817482" y="2813749"/>
              <a:chExt cx="1478283" cy="3067959"/>
            </a:xfrm>
          </p:grpSpPr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6CD7DEA3-6CB0-4E55-8E72-F4DD79395F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17482" y="2863389"/>
                <a:ext cx="41910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D87B9037-0B17-4F79-B3C1-D4A38B7D85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41092" y="2863389"/>
                <a:ext cx="0" cy="163604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07D6311F-C404-4651-99EB-4EECB6AC7F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33837" y="5062306"/>
                <a:ext cx="0" cy="511183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8AFA372D-6D70-40CA-BFFC-5FEB20890B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55515" y="4496246"/>
                <a:ext cx="699602" cy="3183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B225B872-2BB8-4020-946C-999D11D80E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62797" y="3171667"/>
                <a:ext cx="0" cy="131400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E8C94ACB-689D-4589-A05D-E0CB7D0913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764444" y="3157153"/>
                <a:ext cx="531321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25A8611D-9311-47E8-ACFF-A4D29D5909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33837" y="5068593"/>
                <a:ext cx="699602" cy="3183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C94637DC-12A8-4FF6-A1AF-510E64D947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62467" y="5069118"/>
                <a:ext cx="0" cy="81259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4C964EBA-01AF-46B6-AE2D-A360F286CB3F}"/>
                  </a:ext>
                </a:extLst>
              </p:cNvPr>
              <p:cNvSpPr txBox="1"/>
              <p:nvPr/>
            </p:nvSpPr>
            <p:spPr>
              <a:xfrm>
                <a:off x="6029221" y="2813749"/>
                <a:ext cx="1089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10 z: 18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CF95F85-179E-4471-B0A0-18D48481A682}"/>
                </a:ext>
              </a:extLst>
            </p:cNvPr>
            <p:cNvGrpSpPr/>
            <p:nvPr/>
          </p:nvGrpSpPr>
          <p:grpSpPr>
            <a:xfrm>
              <a:off x="3574710" y="4839123"/>
              <a:ext cx="360000" cy="923351"/>
              <a:chOff x="8157029" y="1845318"/>
              <a:chExt cx="360000" cy="923351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2B8EEA74-B15E-4224-8432-E99843E3A14D}"/>
                  </a:ext>
                </a:extLst>
              </p:cNvPr>
              <p:cNvGrpSpPr/>
              <p:nvPr/>
            </p:nvGrpSpPr>
            <p:grpSpPr>
              <a:xfrm>
                <a:off x="8157029" y="1845318"/>
                <a:ext cx="360000" cy="489668"/>
                <a:chOff x="8157029" y="1845318"/>
                <a:chExt cx="360000" cy="489668"/>
              </a:xfrm>
            </p:grpSpPr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9C7263B0-05FC-47A5-A712-DC3305F13680}"/>
                    </a:ext>
                  </a:extLst>
                </p:cNvPr>
                <p:cNvGrpSpPr/>
                <p:nvPr/>
              </p:nvGrpSpPr>
              <p:grpSpPr>
                <a:xfrm>
                  <a:off x="8157029" y="2166939"/>
                  <a:ext cx="360000" cy="168047"/>
                  <a:chOff x="8157029" y="2166939"/>
                  <a:chExt cx="360000" cy="168047"/>
                </a:xfrm>
              </p:grpSpPr>
              <p:cxnSp>
                <p:nvCxnSpPr>
                  <p:cNvPr id="32" name="Straight Connector 31">
                    <a:extLst>
                      <a:ext uri="{FF2B5EF4-FFF2-40B4-BE49-F238E27FC236}">
                        <a16:creationId xmlns:a16="http://schemas.microsoft.com/office/drawing/2014/main" id="{350E9705-3FC9-47F6-8AE7-5559442856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157029" y="2334986"/>
                    <a:ext cx="360000" cy="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Straight Connector 32">
                    <a:extLst>
                      <a:ext uri="{FF2B5EF4-FFF2-40B4-BE49-F238E27FC236}">
                        <a16:creationId xmlns:a16="http://schemas.microsoft.com/office/drawing/2014/main" id="{15C45EE1-E6D5-4601-B1F0-BD1E058247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19512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Connector 33">
                    <a:extLst>
                      <a:ext uri="{FF2B5EF4-FFF2-40B4-BE49-F238E27FC236}">
                        <a16:creationId xmlns:a16="http://schemas.microsoft.com/office/drawing/2014/main" id="{31E2AA68-2C06-4CA1-A320-0DEB19A9BA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29672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Straight Connector 34">
                    <a:extLst>
                      <a:ext uri="{FF2B5EF4-FFF2-40B4-BE49-F238E27FC236}">
                        <a16:creationId xmlns:a16="http://schemas.microsoft.com/office/drawing/2014/main" id="{FE79D657-9135-43B3-96FD-667560BDA9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39197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71E83FCB-B580-4F61-8541-819CB5D4D6CB}"/>
                    </a:ext>
                  </a:extLst>
                </p:cNvPr>
                <p:cNvSpPr txBox="1"/>
                <p:nvPr/>
              </p:nvSpPr>
              <p:spPr>
                <a:xfrm>
                  <a:off x="8211257" y="1845318"/>
                  <a:ext cx="21421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1</a:t>
                  </a:r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0192EF73-AF3E-45DC-BCAB-4AD5A2944F30}"/>
                  </a:ext>
                </a:extLst>
              </p:cNvPr>
              <p:cNvGrpSpPr/>
              <p:nvPr/>
            </p:nvGrpSpPr>
            <p:grpSpPr>
              <a:xfrm rot="10800000">
                <a:off x="8157029" y="2600622"/>
                <a:ext cx="360000" cy="168047"/>
                <a:chOff x="8157029" y="2166939"/>
                <a:chExt cx="360000" cy="168047"/>
              </a:xfrm>
            </p:grpSpPr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DA6E2785-A0AF-4B6D-8376-58E3327BF0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57029" y="2334986"/>
                  <a:ext cx="360000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80E7253A-A4D6-4B00-ACFB-63DDFA0B66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19512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602E1D0E-3FC0-4FAD-9382-9E15570BFF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29672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52CCA4F0-57AD-41D8-9269-973930EC0E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39197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677F68A-75C7-45F8-B511-A0A43767EF2C}"/>
                </a:ext>
              </a:extLst>
            </p:cNvPr>
            <p:cNvGrpSpPr/>
            <p:nvPr/>
          </p:nvGrpSpPr>
          <p:grpSpPr>
            <a:xfrm>
              <a:off x="8594385" y="4839123"/>
              <a:ext cx="360000" cy="923351"/>
              <a:chOff x="8157029" y="1845318"/>
              <a:chExt cx="360000" cy="923351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13F2E0AD-0E99-4830-90A0-A378FF8EF7FC}"/>
                  </a:ext>
                </a:extLst>
              </p:cNvPr>
              <p:cNvGrpSpPr/>
              <p:nvPr/>
            </p:nvGrpSpPr>
            <p:grpSpPr>
              <a:xfrm>
                <a:off x="8157029" y="1845318"/>
                <a:ext cx="360000" cy="489668"/>
                <a:chOff x="8157029" y="1845318"/>
                <a:chExt cx="360000" cy="489668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5A55C6C4-D3B3-4B50-981E-0CA9D4E1F7A1}"/>
                    </a:ext>
                  </a:extLst>
                </p:cNvPr>
                <p:cNvGrpSpPr/>
                <p:nvPr/>
              </p:nvGrpSpPr>
              <p:grpSpPr>
                <a:xfrm>
                  <a:off x="8157029" y="2166939"/>
                  <a:ext cx="360000" cy="168047"/>
                  <a:chOff x="8157029" y="2166939"/>
                  <a:chExt cx="360000" cy="168047"/>
                </a:xfrm>
              </p:grpSpPr>
              <p:cxnSp>
                <p:nvCxnSpPr>
                  <p:cNvPr id="20" name="Straight Connector 19">
                    <a:extLst>
                      <a:ext uri="{FF2B5EF4-FFF2-40B4-BE49-F238E27FC236}">
                        <a16:creationId xmlns:a16="http://schemas.microsoft.com/office/drawing/2014/main" id="{8026910E-C685-4519-AE3D-CDA30B20C6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157029" y="2334986"/>
                    <a:ext cx="360000" cy="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Straight Connector 20">
                    <a:extLst>
                      <a:ext uri="{FF2B5EF4-FFF2-40B4-BE49-F238E27FC236}">
                        <a16:creationId xmlns:a16="http://schemas.microsoft.com/office/drawing/2014/main" id="{C91BF802-1975-422E-88EC-85E9B3BBD3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19512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21">
                    <a:extLst>
                      <a:ext uri="{FF2B5EF4-FFF2-40B4-BE49-F238E27FC236}">
                        <a16:creationId xmlns:a16="http://schemas.microsoft.com/office/drawing/2014/main" id="{86F7E9B4-62DD-41E3-94BA-7DD63BF123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29672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>
                    <a:extLst>
                      <a:ext uri="{FF2B5EF4-FFF2-40B4-BE49-F238E27FC236}">
                        <a16:creationId xmlns:a16="http://schemas.microsoft.com/office/drawing/2014/main" id="{B82C5C55-ECAC-4255-BD6F-B7DEE00C59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391979" y="2166939"/>
                    <a:ext cx="117021" cy="161697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2B8BCEC6-A3D4-4F8C-8D92-8A5F832FA18B}"/>
                    </a:ext>
                  </a:extLst>
                </p:cNvPr>
                <p:cNvSpPr txBox="1"/>
                <p:nvPr/>
              </p:nvSpPr>
              <p:spPr>
                <a:xfrm>
                  <a:off x="8211257" y="1845318"/>
                  <a:ext cx="21421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1</a:t>
                  </a:r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2D50A9A9-ABAD-48B8-926E-16EB0EAD7132}"/>
                  </a:ext>
                </a:extLst>
              </p:cNvPr>
              <p:cNvGrpSpPr/>
              <p:nvPr/>
            </p:nvGrpSpPr>
            <p:grpSpPr>
              <a:xfrm rot="10800000">
                <a:off x="8157029" y="2600622"/>
                <a:ext cx="360000" cy="168047"/>
                <a:chOff x="8157029" y="2166939"/>
                <a:chExt cx="360000" cy="168047"/>
              </a:xfrm>
            </p:grpSpPr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A01EA9F3-517F-40E7-86D9-405BE616BF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57029" y="2334986"/>
                  <a:ext cx="360000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8D513968-D65F-4954-8237-F61BE326ED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19512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E4D2C92F-091E-498A-9F8F-E1D3197DD4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29672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546FCA6C-4F05-4F67-AE47-C74FE0022F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391979" y="2166939"/>
                  <a:ext cx="117021" cy="16169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08BB53E-764F-4F24-AFE9-1B40BFB28EDF}"/>
              </a:ext>
            </a:extLst>
          </p:cNvPr>
          <p:cNvCxnSpPr>
            <a:cxnSpLocks/>
          </p:cNvCxnSpPr>
          <p:nvPr/>
        </p:nvCxnSpPr>
        <p:spPr>
          <a:xfrm flipH="1">
            <a:off x="5073985" y="2817112"/>
            <a:ext cx="0" cy="216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4175B937-BAFB-4C2A-BEF6-60EF4AC7F576}"/>
              </a:ext>
            </a:extLst>
          </p:cNvPr>
          <p:cNvCxnSpPr>
            <a:cxnSpLocks/>
          </p:cNvCxnSpPr>
          <p:nvPr/>
        </p:nvCxnSpPr>
        <p:spPr>
          <a:xfrm flipH="1">
            <a:off x="3780414" y="3840887"/>
            <a:ext cx="0" cy="216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8EEE1173-3482-4970-8D4D-1F81209EB273}"/>
              </a:ext>
            </a:extLst>
          </p:cNvPr>
          <p:cNvCxnSpPr>
            <a:cxnSpLocks/>
          </p:cNvCxnSpPr>
          <p:nvPr/>
        </p:nvCxnSpPr>
        <p:spPr>
          <a:xfrm flipV="1">
            <a:off x="2887899" y="5072249"/>
            <a:ext cx="0" cy="2160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F45DF8F0-3EC2-470B-8CD4-91FC3FC0D29F}"/>
              </a:ext>
            </a:extLst>
          </p:cNvPr>
          <p:cNvCxnSpPr>
            <a:cxnSpLocks/>
          </p:cNvCxnSpPr>
          <p:nvPr/>
        </p:nvCxnSpPr>
        <p:spPr>
          <a:xfrm flipV="1">
            <a:off x="8640999" y="5137227"/>
            <a:ext cx="0" cy="2160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3" name="Rectangle 142">
            <a:extLst>
              <a:ext uri="{FF2B5EF4-FFF2-40B4-BE49-F238E27FC236}">
                <a16:creationId xmlns:a16="http://schemas.microsoft.com/office/drawing/2014/main" id="{EBD78EC9-EA0A-49F0-AA4F-B40ACC298F8A}"/>
              </a:ext>
            </a:extLst>
          </p:cNvPr>
          <p:cNvSpPr/>
          <p:nvPr/>
        </p:nvSpPr>
        <p:spPr>
          <a:xfrm>
            <a:off x="4571634" y="2467755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257,14 N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F7B67FF3-4592-49CB-9FCF-948223CD64E3}"/>
              </a:ext>
            </a:extLst>
          </p:cNvPr>
          <p:cNvSpPr/>
          <p:nvPr/>
        </p:nvSpPr>
        <p:spPr>
          <a:xfrm>
            <a:off x="3203357" y="3357569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351,56 N</a:t>
            </a: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7A393E08-D308-4169-81D7-4D2C0E8C1341}"/>
              </a:ext>
            </a:extLst>
          </p:cNvPr>
          <p:cNvSpPr/>
          <p:nvPr/>
        </p:nvSpPr>
        <p:spPr>
          <a:xfrm>
            <a:off x="1745853" y="5139804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425,41 N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9CC09553-9123-4598-98AB-3D7032E5718A}"/>
              </a:ext>
            </a:extLst>
          </p:cNvPr>
          <p:cNvSpPr/>
          <p:nvPr/>
        </p:nvSpPr>
        <p:spPr>
          <a:xfrm>
            <a:off x="8726416" y="5138224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183,19 N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89825D6-B7BB-4299-9A8E-E86FCA01224F}"/>
              </a:ext>
            </a:extLst>
          </p:cNvPr>
          <p:cNvCxnSpPr/>
          <p:nvPr/>
        </p:nvCxnSpPr>
        <p:spPr>
          <a:xfrm>
            <a:off x="3079409" y="6261100"/>
            <a:ext cx="70100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D1DA3BF0-0F36-40D2-BAA4-5B8413FF8841}"/>
              </a:ext>
            </a:extLst>
          </p:cNvPr>
          <p:cNvCxnSpPr>
            <a:cxnSpLocks/>
          </p:cNvCxnSpPr>
          <p:nvPr/>
        </p:nvCxnSpPr>
        <p:spPr>
          <a:xfrm>
            <a:off x="3088907" y="6502400"/>
            <a:ext cx="198507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CA24DA98-BA61-4646-A64B-8AD3C42D6011}"/>
              </a:ext>
            </a:extLst>
          </p:cNvPr>
          <p:cNvCxnSpPr>
            <a:cxnSpLocks/>
          </p:cNvCxnSpPr>
          <p:nvPr/>
        </p:nvCxnSpPr>
        <p:spPr>
          <a:xfrm>
            <a:off x="3079409" y="6756400"/>
            <a:ext cx="470303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735015D-C993-4FB8-8332-FE7E8F3E404C}"/>
              </a:ext>
            </a:extLst>
          </p:cNvPr>
          <p:cNvSpPr txBox="1"/>
          <p:nvPr/>
        </p:nvSpPr>
        <p:spPr>
          <a:xfrm>
            <a:off x="3025637" y="5963478"/>
            <a:ext cx="956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 mm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04ADE4-B626-44CB-85B5-58B3CC0FAD48}"/>
              </a:ext>
            </a:extLst>
          </p:cNvPr>
          <p:cNvSpPr txBox="1"/>
          <p:nvPr/>
        </p:nvSpPr>
        <p:spPr>
          <a:xfrm>
            <a:off x="3989106" y="6175273"/>
            <a:ext cx="956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14 mm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FB0AFF1-B3B5-4B10-BEE5-7F591F9706FF}"/>
              </a:ext>
            </a:extLst>
          </p:cNvPr>
          <p:cNvSpPr txBox="1"/>
          <p:nvPr/>
        </p:nvSpPr>
        <p:spPr>
          <a:xfrm>
            <a:off x="5967911" y="6403267"/>
            <a:ext cx="956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35 mm</a:t>
            </a:r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6524D832-AD63-4EA6-87C6-B85167594CB5}"/>
              </a:ext>
            </a:extLst>
          </p:cNvPr>
          <p:cNvCxnSpPr>
            <a:cxnSpLocks/>
          </p:cNvCxnSpPr>
          <p:nvPr/>
        </p:nvCxnSpPr>
        <p:spPr>
          <a:xfrm flipV="1">
            <a:off x="7789737" y="4032569"/>
            <a:ext cx="0" cy="2160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5" name="Rectangle 94">
            <a:extLst>
              <a:ext uri="{FF2B5EF4-FFF2-40B4-BE49-F238E27FC236}">
                <a16:creationId xmlns:a16="http://schemas.microsoft.com/office/drawing/2014/main" id="{4334BA93-4B29-4EA0-9989-44904D9E1265}"/>
              </a:ext>
            </a:extLst>
          </p:cNvPr>
          <p:cNvSpPr/>
          <p:nvPr/>
        </p:nvSpPr>
        <p:spPr>
          <a:xfrm>
            <a:off x="7875154" y="4033566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183,19 N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904D533-D8F8-4A02-A5B1-D5C27FAF36B9}"/>
              </a:ext>
            </a:extLst>
          </p:cNvPr>
          <p:cNvCxnSpPr/>
          <p:nvPr/>
        </p:nvCxnSpPr>
        <p:spPr>
          <a:xfrm>
            <a:off x="5073985" y="6118472"/>
            <a:ext cx="0" cy="4261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18AD2898-A7C8-4F2F-84C8-B6D1943FECBE}"/>
              </a:ext>
            </a:extLst>
          </p:cNvPr>
          <p:cNvCxnSpPr/>
          <p:nvPr/>
        </p:nvCxnSpPr>
        <p:spPr>
          <a:xfrm>
            <a:off x="3780414" y="5906677"/>
            <a:ext cx="0" cy="4261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722BADDE-BF0C-4EE8-9E14-9D32636C131F}"/>
              </a:ext>
            </a:extLst>
          </p:cNvPr>
          <p:cNvCxnSpPr/>
          <p:nvPr/>
        </p:nvCxnSpPr>
        <p:spPr>
          <a:xfrm>
            <a:off x="7763330" y="6261100"/>
            <a:ext cx="0" cy="4261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00181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9952566" cy="4660139"/>
          </a:xfrm>
        </p:spPr>
        <p:txBody>
          <a:bodyPr>
            <a:normAutofit/>
          </a:bodyPr>
          <a:lstStyle/>
          <a:p>
            <a:r>
              <a:rPr lang="en-US" sz="2000" dirty="0"/>
              <a:t>Hysteresis at shaft 5</a:t>
            </a:r>
          </a:p>
          <a:p>
            <a:pPr marL="0" indent="0" algn="just">
              <a:buNone/>
            </a:pPr>
            <a:r>
              <a:rPr lang="en-US" sz="2000" dirty="0"/>
              <a:t>Preprocess Simulation:</a:t>
            </a:r>
          </a:p>
          <a:p>
            <a:pPr marL="0" indent="0" algn="just">
              <a:buNone/>
            </a:pPr>
            <a:r>
              <a:rPr lang="en-US" sz="2000" dirty="0"/>
              <a:t>Material: Steel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369F33-4826-4522-A649-18681A397E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163"/>
          <a:stretch/>
        </p:blipFill>
        <p:spPr>
          <a:xfrm>
            <a:off x="2806700" y="2198989"/>
            <a:ext cx="7594600" cy="404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792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9952566" cy="4660139"/>
          </a:xfrm>
        </p:spPr>
        <p:txBody>
          <a:bodyPr>
            <a:normAutofit/>
          </a:bodyPr>
          <a:lstStyle/>
          <a:p>
            <a:r>
              <a:rPr lang="en-US" sz="2000" dirty="0"/>
              <a:t>Hysteresis at shaft 5</a:t>
            </a:r>
          </a:p>
          <a:p>
            <a:pPr marL="0" indent="0" algn="just">
              <a:buNone/>
            </a:pPr>
            <a:r>
              <a:rPr lang="en-US" sz="2000" dirty="0"/>
              <a:t>A displacement of 3º would be 1 mm. In our case, the hysteresis is  2,843e-03 º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FCE5EB-BF8E-4583-B930-B25557D9AF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7617" y="2131719"/>
            <a:ext cx="7112000" cy="411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98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55934AAD-84C2-4261-8B21-3A0B3AD851BD}"/>
              </a:ext>
            </a:extLst>
          </p:cNvPr>
          <p:cNvGrpSpPr/>
          <p:nvPr/>
        </p:nvGrpSpPr>
        <p:grpSpPr>
          <a:xfrm>
            <a:off x="-2846395" y="1581150"/>
            <a:ext cx="12068175" cy="5219700"/>
            <a:chOff x="-2846395" y="1581150"/>
            <a:chExt cx="12068175" cy="5219700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6763BC4-48D4-434B-8F34-CE68BAFF071F}"/>
                </a:ext>
              </a:extLst>
            </p:cNvPr>
            <p:cNvGrpSpPr/>
            <p:nvPr/>
          </p:nvGrpSpPr>
          <p:grpSpPr>
            <a:xfrm>
              <a:off x="-2846395" y="1581150"/>
              <a:ext cx="12068175" cy="5219700"/>
              <a:chOff x="-2846395" y="1581150"/>
              <a:chExt cx="12068175" cy="5219700"/>
            </a:xfrm>
          </p:grpSpPr>
          <p:pic>
            <p:nvPicPr>
              <p:cNvPr id="141" name="Picture 140">
                <a:extLst>
                  <a:ext uri="{FF2B5EF4-FFF2-40B4-BE49-F238E27FC236}">
                    <a16:creationId xmlns:a16="http://schemas.microsoft.com/office/drawing/2014/main" id="{41F400E6-A101-4045-AB49-6286BF0017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-2846395" y="1581150"/>
                <a:ext cx="12068175" cy="5219700"/>
              </a:xfrm>
              <a:prstGeom prst="rect">
                <a:avLst/>
              </a:prstGeom>
            </p:spPr>
          </p:pic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84A95924-DE48-4159-ABD3-3C90A18E5C9F}"/>
                  </a:ext>
                </a:extLst>
              </p:cNvPr>
              <p:cNvGrpSpPr/>
              <p:nvPr/>
            </p:nvGrpSpPr>
            <p:grpSpPr>
              <a:xfrm>
                <a:off x="3619500" y="4191000"/>
                <a:ext cx="1356168" cy="1405177"/>
                <a:chOff x="4511232" y="697705"/>
                <a:chExt cx="1356168" cy="1405177"/>
              </a:xfrm>
            </p:grpSpPr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5014675C-755A-4D15-BE12-D9344AC915B6}"/>
                    </a:ext>
                  </a:extLst>
                </p:cNvPr>
                <p:cNvSpPr txBox="1"/>
                <p:nvPr/>
              </p:nvSpPr>
              <p:spPr>
                <a:xfrm>
                  <a:off x="5314950" y="1733550"/>
                  <a:ext cx="55245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6</a:t>
                  </a:r>
                </a:p>
              </p:txBody>
            </p:sp>
            <p:cxnSp>
              <p:nvCxnSpPr>
                <p:cNvPr id="6" name="Straight Arrow Connector 5">
                  <a:extLst>
                    <a:ext uri="{FF2B5EF4-FFF2-40B4-BE49-F238E27FC236}">
                      <a16:creationId xmlns:a16="http://schemas.microsoft.com/office/drawing/2014/main" id="{6F7E3D9D-24CB-49B4-96F9-3B0C2A93F8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511232" y="697705"/>
                  <a:ext cx="983271" cy="1073152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2" name="Group 191">
                <a:extLst>
                  <a:ext uri="{FF2B5EF4-FFF2-40B4-BE49-F238E27FC236}">
                    <a16:creationId xmlns:a16="http://schemas.microsoft.com/office/drawing/2014/main" id="{A034F0FB-A77A-4049-92BD-9C8C9950B733}"/>
                  </a:ext>
                </a:extLst>
              </p:cNvPr>
              <p:cNvGrpSpPr/>
              <p:nvPr/>
            </p:nvGrpSpPr>
            <p:grpSpPr>
              <a:xfrm>
                <a:off x="3292166" y="5554661"/>
                <a:ext cx="1700250" cy="656562"/>
                <a:chOff x="4167150" y="1446320"/>
                <a:chExt cx="1700250" cy="656562"/>
              </a:xfrm>
            </p:grpSpPr>
            <p:sp>
              <p:nvSpPr>
                <p:cNvPr id="193" name="TextBox 192">
                  <a:extLst>
                    <a:ext uri="{FF2B5EF4-FFF2-40B4-BE49-F238E27FC236}">
                      <a16:creationId xmlns:a16="http://schemas.microsoft.com/office/drawing/2014/main" id="{BAC29071-3B8D-4442-99E6-64B1A33A3F47}"/>
                    </a:ext>
                  </a:extLst>
                </p:cNvPr>
                <p:cNvSpPr txBox="1"/>
                <p:nvPr/>
              </p:nvSpPr>
              <p:spPr>
                <a:xfrm>
                  <a:off x="5314950" y="1733550"/>
                  <a:ext cx="55245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7</a:t>
                  </a:r>
                </a:p>
              </p:txBody>
            </p:sp>
            <p:cxnSp>
              <p:nvCxnSpPr>
                <p:cNvPr id="194" name="Straight Arrow Connector 193">
                  <a:extLst>
                    <a:ext uri="{FF2B5EF4-FFF2-40B4-BE49-F238E27FC236}">
                      <a16:creationId xmlns:a16="http://schemas.microsoft.com/office/drawing/2014/main" id="{0BA65D62-A6FD-47D8-875B-DD8FC017C0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167150" y="1446320"/>
                  <a:ext cx="1327354" cy="324537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5" name="Group 194">
                <a:extLst>
                  <a:ext uri="{FF2B5EF4-FFF2-40B4-BE49-F238E27FC236}">
                    <a16:creationId xmlns:a16="http://schemas.microsoft.com/office/drawing/2014/main" id="{001487A5-2A21-4D31-ACC2-87BC08601FF5}"/>
                  </a:ext>
                </a:extLst>
              </p:cNvPr>
              <p:cNvGrpSpPr/>
              <p:nvPr/>
            </p:nvGrpSpPr>
            <p:grpSpPr>
              <a:xfrm>
                <a:off x="520974" y="4860708"/>
                <a:ext cx="1112294" cy="369332"/>
                <a:chOff x="5314950" y="1733550"/>
                <a:chExt cx="1112294" cy="369332"/>
              </a:xfrm>
            </p:grpSpPr>
            <p:sp>
              <p:nvSpPr>
                <p:cNvPr id="196" name="TextBox 195">
                  <a:extLst>
                    <a:ext uri="{FF2B5EF4-FFF2-40B4-BE49-F238E27FC236}">
                      <a16:creationId xmlns:a16="http://schemas.microsoft.com/office/drawing/2014/main" id="{43309979-4A94-4865-9CFD-87DFC53A7C03}"/>
                    </a:ext>
                  </a:extLst>
                </p:cNvPr>
                <p:cNvSpPr txBox="1"/>
                <p:nvPr/>
              </p:nvSpPr>
              <p:spPr>
                <a:xfrm>
                  <a:off x="5314950" y="1733550"/>
                  <a:ext cx="55245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11</a:t>
                  </a:r>
                </a:p>
              </p:txBody>
            </p:sp>
            <p:cxnSp>
              <p:nvCxnSpPr>
                <p:cNvPr id="197" name="Straight Arrow Connector 196">
                  <a:extLst>
                    <a:ext uri="{FF2B5EF4-FFF2-40B4-BE49-F238E27FC236}">
                      <a16:creationId xmlns:a16="http://schemas.microsoft.com/office/drawing/2014/main" id="{FB7730B7-FE42-4F1F-AB7C-CC20BB450A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86414" y="1918216"/>
                  <a:ext cx="840830" cy="138738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3B1D1E76-3853-41BA-84EE-360A8BD6CEEA}"/>
                  </a:ext>
                </a:extLst>
              </p:cNvPr>
              <p:cNvGrpSpPr/>
              <p:nvPr/>
            </p:nvGrpSpPr>
            <p:grpSpPr>
              <a:xfrm>
                <a:off x="517277" y="3428636"/>
                <a:ext cx="1311523" cy="369332"/>
                <a:chOff x="5314950" y="1733550"/>
                <a:chExt cx="1311523" cy="369332"/>
              </a:xfrm>
            </p:grpSpPr>
            <p:sp>
              <p:nvSpPr>
                <p:cNvPr id="199" name="TextBox 198">
                  <a:extLst>
                    <a:ext uri="{FF2B5EF4-FFF2-40B4-BE49-F238E27FC236}">
                      <a16:creationId xmlns:a16="http://schemas.microsoft.com/office/drawing/2014/main" id="{7FFFC269-CE0B-4F0E-AE67-E7EF2EDA350F}"/>
                    </a:ext>
                  </a:extLst>
                </p:cNvPr>
                <p:cNvSpPr txBox="1"/>
                <p:nvPr/>
              </p:nvSpPr>
              <p:spPr>
                <a:xfrm>
                  <a:off x="5314950" y="1733550"/>
                  <a:ext cx="55245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8</a:t>
                  </a:r>
                </a:p>
              </p:txBody>
            </p:sp>
            <p:cxnSp>
              <p:nvCxnSpPr>
                <p:cNvPr id="200" name="Straight Arrow Connector 199">
                  <a:extLst>
                    <a:ext uri="{FF2B5EF4-FFF2-40B4-BE49-F238E27FC236}">
                      <a16:creationId xmlns:a16="http://schemas.microsoft.com/office/drawing/2014/main" id="{BF9CE433-A3DB-4748-A895-E074B68D3B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86414" y="1918216"/>
                  <a:ext cx="1040059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4" name="Group 203">
                <a:extLst>
                  <a:ext uri="{FF2B5EF4-FFF2-40B4-BE49-F238E27FC236}">
                    <a16:creationId xmlns:a16="http://schemas.microsoft.com/office/drawing/2014/main" id="{49AE1A15-532F-4D69-96C8-E4AAA08BEFA3}"/>
                  </a:ext>
                </a:extLst>
              </p:cNvPr>
              <p:cNvGrpSpPr/>
              <p:nvPr/>
            </p:nvGrpSpPr>
            <p:grpSpPr>
              <a:xfrm>
                <a:off x="4057823" y="3889350"/>
                <a:ext cx="1356168" cy="1405177"/>
                <a:chOff x="4511232" y="697705"/>
                <a:chExt cx="1356168" cy="1405177"/>
              </a:xfrm>
            </p:grpSpPr>
            <p:sp>
              <p:nvSpPr>
                <p:cNvPr id="205" name="TextBox 204">
                  <a:extLst>
                    <a:ext uri="{FF2B5EF4-FFF2-40B4-BE49-F238E27FC236}">
                      <a16:creationId xmlns:a16="http://schemas.microsoft.com/office/drawing/2014/main" id="{52761C21-530E-44A7-A4E4-8A900E40CB43}"/>
                    </a:ext>
                  </a:extLst>
                </p:cNvPr>
                <p:cNvSpPr txBox="1"/>
                <p:nvPr/>
              </p:nvSpPr>
              <p:spPr>
                <a:xfrm>
                  <a:off x="5314950" y="1733550"/>
                  <a:ext cx="55245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10</a:t>
                  </a:r>
                </a:p>
              </p:txBody>
            </p:sp>
            <p:cxnSp>
              <p:nvCxnSpPr>
                <p:cNvPr id="206" name="Straight Arrow Connector 205">
                  <a:extLst>
                    <a:ext uri="{FF2B5EF4-FFF2-40B4-BE49-F238E27FC236}">
                      <a16:creationId xmlns:a16="http://schemas.microsoft.com/office/drawing/2014/main" id="{C51EC9D7-CDD7-4E1E-98E4-951F41D3EB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511232" y="697705"/>
                  <a:ext cx="983271" cy="1073152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1" name="Group 200">
              <a:extLst>
                <a:ext uri="{FF2B5EF4-FFF2-40B4-BE49-F238E27FC236}">
                  <a16:creationId xmlns:a16="http://schemas.microsoft.com/office/drawing/2014/main" id="{7E31E586-6528-43FC-ADB0-D9589F5C48A5}"/>
                </a:ext>
              </a:extLst>
            </p:cNvPr>
            <p:cNvGrpSpPr/>
            <p:nvPr/>
          </p:nvGrpSpPr>
          <p:grpSpPr>
            <a:xfrm>
              <a:off x="1645354" y="2435601"/>
              <a:ext cx="552450" cy="466349"/>
              <a:chOff x="5314950" y="1733550"/>
              <a:chExt cx="552450" cy="466349"/>
            </a:xfrm>
          </p:grpSpPr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1948CFD4-235E-4873-8E18-FFF7C2ED158D}"/>
                  </a:ext>
                </a:extLst>
              </p:cNvPr>
              <p:cNvSpPr txBox="1"/>
              <p:nvPr/>
            </p:nvSpPr>
            <p:spPr>
              <a:xfrm>
                <a:off x="5314950" y="1733550"/>
                <a:ext cx="552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9</a:t>
                </a:r>
              </a:p>
            </p:txBody>
          </p:sp>
          <p:cxnSp>
            <p:nvCxnSpPr>
              <p:cNvPr id="203" name="Straight Arrow Connector 202">
                <a:extLst>
                  <a:ext uri="{FF2B5EF4-FFF2-40B4-BE49-F238E27FC236}">
                    <a16:creationId xmlns:a16="http://schemas.microsoft.com/office/drawing/2014/main" id="{1889B4A9-87EE-43A8-9793-B2B8D41E62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59259" y="1922088"/>
                <a:ext cx="208141" cy="27781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2E56FA5-2915-4130-9073-5AE96E3F1DB2}"/>
              </a:ext>
            </a:extLst>
          </p:cNvPr>
          <p:cNvGrpSpPr/>
          <p:nvPr/>
        </p:nvGrpSpPr>
        <p:grpSpPr>
          <a:xfrm>
            <a:off x="1989663" y="1349410"/>
            <a:ext cx="12068174" cy="5451440"/>
            <a:chOff x="1989663" y="1349410"/>
            <a:chExt cx="12068174" cy="5451440"/>
          </a:xfrm>
        </p:grpSpPr>
        <p:pic>
          <p:nvPicPr>
            <p:cNvPr id="143" name="Picture 142">
              <a:extLst>
                <a:ext uri="{FF2B5EF4-FFF2-40B4-BE49-F238E27FC236}">
                  <a16:creationId xmlns:a16="http://schemas.microsoft.com/office/drawing/2014/main" id="{C5A58337-EBB9-4165-A37E-D380C45C98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89663" y="1581150"/>
              <a:ext cx="12068174" cy="5219700"/>
            </a:xfrm>
            <a:prstGeom prst="rect">
              <a:avLst/>
            </a:prstGeom>
          </p:spPr>
        </p:pic>
        <p:grpSp>
          <p:nvGrpSpPr>
            <p:cNvPr id="207" name="Group 206">
              <a:extLst>
                <a:ext uri="{FF2B5EF4-FFF2-40B4-BE49-F238E27FC236}">
                  <a16:creationId xmlns:a16="http://schemas.microsoft.com/office/drawing/2014/main" id="{CBCA0097-0777-421B-BB41-678EE69A4EEF}"/>
                </a:ext>
              </a:extLst>
            </p:cNvPr>
            <p:cNvGrpSpPr/>
            <p:nvPr/>
          </p:nvGrpSpPr>
          <p:grpSpPr>
            <a:xfrm>
              <a:off x="8556889" y="2183693"/>
              <a:ext cx="1748585" cy="1464681"/>
              <a:chOff x="4118815" y="1733550"/>
              <a:chExt cx="1748585" cy="1464681"/>
            </a:xfrm>
          </p:grpSpPr>
          <p:sp>
            <p:nvSpPr>
              <p:cNvPr id="208" name="TextBox 207">
                <a:extLst>
                  <a:ext uri="{FF2B5EF4-FFF2-40B4-BE49-F238E27FC236}">
                    <a16:creationId xmlns:a16="http://schemas.microsoft.com/office/drawing/2014/main" id="{4DC55A63-CA55-4162-B892-370F794ECDC9}"/>
                  </a:ext>
                </a:extLst>
              </p:cNvPr>
              <p:cNvSpPr txBox="1"/>
              <p:nvPr/>
            </p:nvSpPr>
            <p:spPr>
              <a:xfrm>
                <a:off x="5314950" y="1733550"/>
                <a:ext cx="552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2</a:t>
                </a:r>
              </a:p>
            </p:txBody>
          </p:sp>
          <p:cxnSp>
            <p:nvCxnSpPr>
              <p:cNvPr id="209" name="Straight Arrow Connector 208">
                <a:extLst>
                  <a:ext uri="{FF2B5EF4-FFF2-40B4-BE49-F238E27FC236}">
                    <a16:creationId xmlns:a16="http://schemas.microsoft.com/office/drawing/2014/main" id="{0F682D33-79C9-4E2A-942F-1253BEEA04E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18815" y="2132207"/>
                <a:ext cx="1472360" cy="106602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0" name="Group 209">
              <a:extLst>
                <a:ext uri="{FF2B5EF4-FFF2-40B4-BE49-F238E27FC236}">
                  <a16:creationId xmlns:a16="http://schemas.microsoft.com/office/drawing/2014/main" id="{7B518CB5-2A4C-4682-8D95-D1FA4E8D6D09}"/>
                </a:ext>
              </a:extLst>
            </p:cNvPr>
            <p:cNvGrpSpPr/>
            <p:nvPr/>
          </p:nvGrpSpPr>
          <p:grpSpPr>
            <a:xfrm>
              <a:off x="8360680" y="1349410"/>
              <a:ext cx="937527" cy="1370532"/>
              <a:chOff x="4929873" y="1733550"/>
              <a:chExt cx="937527" cy="1370532"/>
            </a:xfrm>
          </p:grpSpPr>
          <p:sp>
            <p:nvSpPr>
              <p:cNvPr id="211" name="TextBox 210">
                <a:extLst>
                  <a:ext uri="{FF2B5EF4-FFF2-40B4-BE49-F238E27FC236}">
                    <a16:creationId xmlns:a16="http://schemas.microsoft.com/office/drawing/2014/main" id="{48499DC7-DBE1-4F0B-893A-B974DDFC2F40}"/>
                  </a:ext>
                </a:extLst>
              </p:cNvPr>
              <p:cNvSpPr txBox="1"/>
              <p:nvPr/>
            </p:nvSpPr>
            <p:spPr>
              <a:xfrm>
                <a:off x="5314950" y="1733550"/>
                <a:ext cx="552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3</a:t>
                </a:r>
              </a:p>
            </p:txBody>
          </p:sp>
          <p:cxnSp>
            <p:nvCxnSpPr>
              <p:cNvPr id="212" name="Straight Arrow Connector 211">
                <a:extLst>
                  <a:ext uri="{FF2B5EF4-FFF2-40B4-BE49-F238E27FC236}">
                    <a16:creationId xmlns:a16="http://schemas.microsoft.com/office/drawing/2014/main" id="{87AE7CA4-5A8E-4601-B723-3D912606BCA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929873" y="2132207"/>
                <a:ext cx="661302" cy="97187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3" name="Group 212">
              <a:extLst>
                <a:ext uri="{FF2B5EF4-FFF2-40B4-BE49-F238E27FC236}">
                  <a16:creationId xmlns:a16="http://schemas.microsoft.com/office/drawing/2014/main" id="{4E4D33D6-69FC-40B4-8928-187E9FE86A56}"/>
                </a:ext>
              </a:extLst>
            </p:cNvPr>
            <p:cNvGrpSpPr/>
            <p:nvPr/>
          </p:nvGrpSpPr>
          <p:grpSpPr>
            <a:xfrm>
              <a:off x="7208745" y="1349410"/>
              <a:ext cx="751871" cy="1552540"/>
              <a:chOff x="5314950" y="1733550"/>
              <a:chExt cx="751871" cy="1552540"/>
            </a:xfrm>
          </p:grpSpPr>
          <p:sp>
            <p:nvSpPr>
              <p:cNvPr id="214" name="TextBox 213">
                <a:extLst>
                  <a:ext uri="{FF2B5EF4-FFF2-40B4-BE49-F238E27FC236}">
                    <a16:creationId xmlns:a16="http://schemas.microsoft.com/office/drawing/2014/main" id="{95469C56-7044-48B4-935F-76DB1B9CF945}"/>
                  </a:ext>
                </a:extLst>
              </p:cNvPr>
              <p:cNvSpPr txBox="1"/>
              <p:nvPr/>
            </p:nvSpPr>
            <p:spPr>
              <a:xfrm>
                <a:off x="5314950" y="1733550"/>
                <a:ext cx="552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4</a:t>
                </a:r>
              </a:p>
            </p:txBody>
          </p:sp>
          <p:cxnSp>
            <p:nvCxnSpPr>
              <p:cNvPr id="215" name="Straight Arrow Connector 214">
                <a:extLst>
                  <a:ext uri="{FF2B5EF4-FFF2-40B4-BE49-F238E27FC236}">
                    <a16:creationId xmlns:a16="http://schemas.microsoft.com/office/drawing/2014/main" id="{E0643FF1-2173-4558-9F65-B5E53FF955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1175" y="2132207"/>
                <a:ext cx="475646" cy="115388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id="{84F10233-ED75-40DD-B8DF-54FA177ABE41}"/>
                </a:ext>
              </a:extLst>
            </p:cNvPr>
            <p:cNvGrpSpPr/>
            <p:nvPr/>
          </p:nvGrpSpPr>
          <p:grpSpPr>
            <a:xfrm>
              <a:off x="6379565" y="2711484"/>
              <a:ext cx="1981115" cy="936890"/>
              <a:chOff x="5314950" y="1733550"/>
              <a:chExt cx="1981115" cy="936890"/>
            </a:xfrm>
          </p:grpSpPr>
          <p:sp>
            <p:nvSpPr>
              <p:cNvPr id="217" name="TextBox 216">
                <a:extLst>
                  <a:ext uri="{FF2B5EF4-FFF2-40B4-BE49-F238E27FC236}">
                    <a16:creationId xmlns:a16="http://schemas.microsoft.com/office/drawing/2014/main" id="{6B0DFEA0-F15F-405D-8C5D-8B351131776A}"/>
                  </a:ext>
                </a:extLst>
              </p:cNvPr>
              <p:cNvSpPr txBox="1"/>
              <p:nvPr/>
            </p:nvSpPr>
            <p:spPr>
              <a:xfrm>
                <a:off x="5314950" y="1733550"/>
                <a:ext cx="552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5</a:t>
                </a:r>
              </a:p>
            </p:txBody>
          </p:sp>
          <p:cxnSp>
            <p:nvCxnSpPr>
              <p:cNvPr id="218" name="Straight Arrow Connector 217">
                <a:extLst>
                  <a:ext uri="{FF2B5EF4-FFF2-40B4-BE49-F238E27FC236}">
                    <a16:creationId xmlns:a16="http://schemas.microsoft.com/office/drawing/2014/main" id="{AD203AA8-8BAA-47E9-9204-2A93DA6024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1175" y="2132207"/>
                <a:ext cx="1704890" cy="53823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3348559" cy="1977938"/>
          </a:xfrm>
        </p:spPr>
        <p:txBody>
          <a:bodyPr>
            <a:normAutofit/>
          </a:bodyPr>
          <a:lstStyle/>
          <a:p>
            <a:r>
              <a:rPr lang="en-US" sz="2000" dirty="0"/>
              <a:t>Gear Unit CAD</a:t>
            </a:r>
          </a:p>
          <a:p>
            <a:pPr marL="0" indent="0">
              <a:buNone/>
            </a:pPr>
            <a:r>
              <a:rPr lang="en-US" sz="2000" dirty="0"/>
              <a:t>Software: SolidWorks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</a:p>
        </p:txBody>
      </p:sp>
      <p:grpSp>
        <p:nvGrpSpPr>
          <p:cNvPr id="219" name="Group 218">
            <a:extLst>
              <a:ext uri="{FF2B5EF4-FFF2-40B4-BE49-F238E27FC236}">
                <a16:creationId xmlns:a16="http://schemas.microsoft.com/office/drawing/2014/main" id="{711A4ED4-187C-404D-B345-371BBB2D3FD5}"/>
              </a:ext>
            </a:extLst>
          </p:cNvPr>
          <p:cNvGrpSpPr/>
          <p:nvPr/>
        </p:nvGrpSpPr>
        <p:grpSpPr>
          <a:xfrm flipH="1">
            <a:off x="4072126" y="1628772"/>
            <a:ext cx="1578639" cy="906789"/>
            <a:chOff x="4815692" y="799254"/>
            <a:chExt cx="1126998" cy="2523139"/>
          </a:xfrm>
        </p:grpSpPr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BD33A1B5-CED2-4021-8C3D-30602C593358}"/>
                </a:ext>
              </a:extLst>
            </p:cNvPr>
            <p:cNvSpPr txBox="1"/>
            <p:nvPr/>
          </p:nvSpPr>
          <p:spPr>
            <a:xfrm>
              <a:off x="4815692" y="799254"/>
              <a:ext cx="1124127" cy="1027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3-4 Shaft x3</a:t>
              </a:r>
            </a:p>
          </p:txBody>
        </p:sp>
        <p:cxnSp>
          <p:nvCxnSpPr>
            <p:cNvPr id="221" name="Straight Arrow Connector 220">
              <a:extLst>
                <a:ext uri="{FF2B5EF4-FFF2-40B4-BE49-F238E27FC236}">
                  <a16:creationId xmlns:a16="http://schemas.microsoft.com/office/drawing/2014/main" id="{7602C29B-320A-406F-A99B-4D6E8865AC42}"/>
                </a:ext>
              </a:extLst>
            </p:cNvPr>
            <p:cNvCxnSpPr>
              <a:cxnSpLocks/>
            </p:cNvCxnSpPr>
            <p:nvPr/>
          </p:nvCxnSpPr>
          <p:spPr>
            <a:xfrm>
              <a:off x="5603124" y="2041517"/>
              <a:ext cx="339566" cy="12808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80585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3348559" cy="1977938"/>
          </a:xfrm>
        </p:spPr>
        <p:txBody>
          <a:bodyPr>
            <a:normAutofit/>
          </a:bodyPr>
          <a:lstStyle/>
          <a:p>
            <a:r>
              <a:rPr lang="en-US" sz="2000" dirty="0"/>
              <a:t>Gear Unit CAD</a:t>
            </a:r>
          </a:p>
          <a:p>
            <a:pPr marL="0" indent="0">
              <a:buNone/>
            </a:pPr>
            <a:r>
              <a:rPr lang="en-US" sz="2000" dirty="0"/>
              <a:t>Enclosure Box Changes:</a:t>
            </a:r>
          </a:p>
          <a:p>
            <a:pPr>
              <a:buFontTx/>
              <a:buChar char="-"/>
            </a:pPr>
            <a:r>
              <a:rPr lang="en-US" sz="2000" dirty="0"/>
              <a:t>Towers</a:t>
            </a:r>
          </a:p>
          <a:p>
            <a:pPr>
              <a:buFontTx/>
              <a:buChar char="-"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72CFAD-7C4B-4CF0-9F06-34CE314412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12" y="1303339"/>
            <a:ext cx="120681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100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3348559" cy="3880773"/>
          </a:xfrm>
        </p:spPr>
        <p:txBody>
          <a:bodyPr>
            <a:normAutofit/>
          </a:bodyPr>
          <a:lstStyle/>
          <a:p>
            <a:r>
              <a:rPr lang="en-US" sz="2000" dirty="0"/>
              <a:t>Assembly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068C4B-3D6F-43F1-B6F7-079DA0809D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363788" y="1472008"/>
            <a:ext cx="12068174" cy="52197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3F4C1D-AE5B-4E4A-B2CD-47FF0C8E85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8327" y="1472008"/>
            <a:ext cx="12068174" cy="5219700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AF9E9514-5259-40F9-A1EA-62E719F46535}"/>
              </a:ext>
            </a:extLst>
          </p:cNvPr>
          <p:cNvGrpSpPr/>
          <p:nvPr/>
        </p:nvGrpSpPr>
        <p:grpSpPr>
          <a:xfrm>
            <a:off x="5324426" y="1657023"/>
            <a:ext cx="1984423" cy="505152"/>
            <a:chOff x="5038820" y="799254"/>
            <a:chExt cx="1100101" cy="1751427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9290897-C0CA-423E-9932-B591856B8513}"/>
                </a:ext>
              </a:extLst>
            </p:cNvPr>
            <p:cNvSpPr txBox="1"/>
            <p:nvPr/>
          </p:nvSpPr>
          <p:spPr>
            <a:xfrm>
              <a:off x="5038820" y="799254"/>
              <a:ext cx="900999" cy="1527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Design Space</a:t>
              </a:r>
            </a:p>
          </p:txBody>
        </p: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AB8EBDA6-3200-42A9-88EA-2B5BD72302FA}"/>
                </a:ext>
              </a:extLst>
            </p:cNvPr>
            <p:cNvCxnSpPr>
              <a:cxnSpLocks/>
            </p:cNvCxnSpPr>
            <p:nvPr/>
          </p:nvCxnSpPr>
          <p:spPr>
            <a:xfrm>
              <a:off x="5603124" y="2041516"/>
              <a:ext cx="535797" cy="50916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F0867C3-7FFA-4AA2-8D6D-2AB86BAF68BE}"/>
              </a:ext>
            </a:extLst>
          </p:cNvPr>
          <p:cNvCxnSpPr>
            <a:cxnSpLocks/>
          </p:cNvCxnSpPr>
          <p:nvPr/>
        </p:nvCxnSpPr>
        <p:spPr>
          <a:xfrm flipH="1">
            <a:off x="3768482" y="2015320"/>
            <a:ext cx="2019858" cy="14024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086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3348559" cy="3880773"/>
          </a:xfrm>
        </p:spPr>
        <p:txBody>
          <a:bodyPr>
            <a:normAutofit/>
          </a:bodyPr>
          <a:lstStyle/>
          <a:p>
            <a:r>
              <a:rPr lang="en-US" sz="2000" dirty="0"/>
              <a:t>Assembly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6" name="GearUnitAssembly">
            <a:hlinkClick r:id="" action="ppaction://media"/>
            <a:extLst>
              <a:ext uri="{FF2B5EF4-FFF2-40B4-BE49-F238E27FC236}">
                <a16:creationId xmlns:a16="http://schemas.microsoft.com/office/drawing/2014/main" id="{E47C6577-7EF5-4AD8-85BE-E044DCAB2B8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3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3348559" cy="3880773"/>
          </a:xfrm>
        </p:spPr>
        <p:txBody>
          <a:bodyPr>
            <a:normAutofit/>
          </a:bodyPr>
          <a:lstStyle/>
          <a:p>
            <a:r>
              <a:rPr lang="en-US" sz="2000" dirty="0"/>
              <a:t>Assembly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GearUnit">
            <a:hlinkClick r:id="" action="ppaction://media"/>
            <a:extLst>
              <a:ext uri="{FF2B5EF4-FFF2-40B4-BE49-F238E27FC236}">
                <a16:creationId xmlns:a16="http://schemas.microsoft.com/office/drawing/2014/main" id="{D57E8AB1-BA96-4FCA-B59E-2E5682C3AD6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76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D4091-01B1-41B5-B009-976696B6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Process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ABC0-ED4F-49BF-A8D5-56A6B7758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3339"/>
            <a:ext cx="6561666" cy="5257118"/>
          </a:xfrm>
        </p:spPr>
        <p:txBody>
          <a:bodyPr>
            <a:normAutofit/>
          </a:bodyPr>
          <a:lstStyle/>
          <a:p>
            <a:pPr algn="just"/>
            <a:r>
              <a:rPr lang="en-US" sz="2000" dirty="0"/>
              <a:t>Simulation Study – Strategies for calculating RPM and Torque at output shaft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dirty="0"/>
              <a:t>Output Shaft RPM</a:t>
            </a:r>
          </a:p>
          <a:p>
            <a:pPr algn="just">
              <a:buFontTx/>
              <a:buChar char="-"/>
            </a:pPr>
            <a:r>
              <a:rPr lang="en-US" sz="2000" dirty="0"/>
              <a:t>Simulation Study</a:t>
            </a:r>
          </a:p>
          <a:p>
            <a:pPr marL="0" indent="0" algn="just">
              <a:buNone/>
            </a:pPr>
            <a:endParaRPr lang="en-US" sz="2000" dirty="0"/>
          </a:p>
          <a:p>
            <a:pPr marL="457200" indent="-457200" algn="just">
              <a:buFont typeface="+mj-lt"/>
              <a:buAutoNum type="arabicPeriod" startAt="2"/>
            </a:pPr>
            <a:r>
              <a:rPr lang="en-US" sz="2000" dirty="0"/>
              <a:t>Output Shaft Torque</a:t>
            </a:r>
          </a:p>
          <a:p>
            <a:pPr algn="just">
              <a:buFontTx/>
              <a:buChar char="-"/>
            </a:pPr>
            <a:r>
              <a:rPr lang="en-US" sz="2000" dirty="0"/>
              <a:t>Output Shaft torque with a frictionless system </a:t>
            </a:r>
          </a:p>
          <a:p>
            <a:pPr algn="just">
              <a:buFontTx/>
              <a:buChar char="-"/>
            </a:pPr>
            <a:r>
              <a:rPr lang="en-US" sz="2000" dirty="0"/>
              <a:t>Energy losses calculation supposing a 99,0 % of torque transmission per gear contact</a:t>
            </a:r>
          </a:p>
          <a:p>
            <a:pPr algn="just">
              <a:buFontTx/>
              <a:buChar char="-"/>
            </a:pPr>
            <a:r>
              <a:rPr lang="en-US" sz="2000" dirty="0"/>
              <a:t>Friction between the shaft 5 and the enclosure cover calculation with Simulation Study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7246262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1185</TotalTime>
  <Words>1687</Words>
  <Application>Microsoft Office PowerPoint</Application>
  <PresentationFormat>Widescreen</PresentationFormat>
  <Paragraphs>427</Paragraphs>
  <Slides>33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Cambria Math</vt:lpstr>
      <vt:lpstr>Trebuchet MS</vt:lpstr>
      <vt:lpstr>Wingdings 3</vt:lpstr>
      <vt:lpstr>Facet</vt:lpstr>
      <vt:lpstr>Gear Unit for a Hydronic Valve</vt:lpstr>
      <vt:lpstr>Case Description</vt:lpstr>
      <vt:lpstr>Design Process </vt:lpstr>
      <vt:lpstr>Design Process</vt:lpstr>
      <vt:lpstr>Design Process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  <vt:lpstr>Design Process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Gear Unit for a Hydronic Valve</dc:title>
  <dc:creator>José Miguel Rodenas Tornero</dc:creator>
  <cp:lastModifiedBy>José Miguel Rodenas Tornero</cp:lastModifiedBy>
  <cp:revision>201</cp:revision>
  <dcterms:created xsi:type="dcterms:W3CDTF">2019-11-17T18:55:03Z</dcterms:created>
  <dcterms:modified xsi:type="dcterms:W3CDTF">2019-11-18T22:28:33Z</dcterms:modified>
</cp:coreProperties>
</file>